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4"/>
  </p:notesMasterIdLst>
  <p:sldIdLst>
    <p:sldId id="256" r:id="rId2"/>
    <p:sldId id="258" r:id="rId3"/>
    <p:sldId id="259" r:id="rId4"/>
    <p:sldId id="260" r:id="rId5"/>
    <p:sldId id="263" r:id="rId6"/>
    <p:sldId id="304" r:id="rId7"/>
    <p:sldId id="266" r:id="rId8"/>
    <p:sldId id="267" r:id="rId9"/>
    <p:sldId id="306" r:id="rId10"/>
    <p:sldId id="307" r:id="rId11"/>
    <p:sldId id="337" r:id="rId12"/>
    <p:sldId id="333" r:id="rId13"/>
    <p:sldId id="334" r:id="rId14"/>
    <p:sldId id="336" r:id="rId15"/>
    <p:sldId id="335" r:id="rId16"/>
    <p:sldId id="332"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40" r:id="rId38"/>
    <p:sldId id="328" r:id="rId39"/>
    <p:sldId id="329" r:id="rId40"/>
    <p:sldId id="330" r:id="rId41"/>
    <p:sldId id="331" r:id="rId42"/>
    <p:sldId id="341" r:id="rId43"/>
    <p:sldId id="338" r:id="rId44"/>
    <p:sldId id="339" r:id="rId45"/>
    <p:sldId id="342" r:id="rId46"/>
    <p:sldId id="343" r:id="rId47"/>
    <p:sldId id="345" r:id="rId48"/>
    <p:sldId id="344" r:id="rId49"/>
    <p:sldId id="346" r:id="rId50"/>
    <p:sldId id="347" r:id="rId51"/>
    <p:sldId id="349" r:id="rId52"/>
    <p:sldId id="284" r:id="rId53"/>
  </p:sldIdLst>
  <p:sldSz cx="9144000" cy="5143500" type="screen16x9"/>
  <p:notesSz cx="6858000" cy="9144000"/>
  <p:embeddedFontLst>
    <p:embeddedFont>
      <p:font typeface="Fjalla One" panose="020B0604020202020204" charset="0"/>
      <p:regular r:id="rId55"/>
    </p:embeddedFont>
    <p:embeddedFont>
      <p:font typeface="Barlow Semi Condensed Medium" panose="020B0604020202020204" charset="0"/>
      <p:regular r:id="rId56"/>
      <p:bold r:id="rId57"/>
      <p:italic r:id="rId58"/>
      <p:boldItalic r:id="rId59"/>
    </p:embeddedFont>
    <p:embeddedFont>
      <p:font typeface="Barlow Semi Condensed"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B5C3DA-3603-4DB4-981A-ABCDD99122AD}">
  <a:tblStyle styleId="{5FB5C3DA-3603-4DB4-981A-ABCDD99122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varScale="1">
        <p:scale>
          <a:sx n="86" d="100"/>
          <a:sy n="86" d="100"/>
        </p:scale>
        <p:origin x="724" y="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844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234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977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413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725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063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599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65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8" r:id="rId7"/>
    <p:sldLayoutId id="2147483659" r:id="rId8"/>
    <p:sldLayoutId id="2147483661" r:id="rId9"/>
    <p:sldLayoutId id="2147483665" r:id="rId10"/>
    <p:sldLayoutId id="2147483670" r:id="rId11"/>
    <p:sldLayoutId id="2147483673" r:id="rId12"/>
    <p:sldLayoutId id="2147483674" r:id="rId13"/>
    <p:sldLayoutId id="2147483675"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drive/1jLMaOMjd58XoDY3rAGn7hvdLLiSmVnLy?authuser=0#scrollTo=u1g-efVuYrSX" TargetMode="External"/><Relationship Id="rId2" Type="http://schemas.openxmlformats.org/officeDocument/2006/relationships/hyperlink" Target="https://colab.research.google.com/drive/1I_F1Q49XzH1__xPCwY39yVwnAemegVLv?authuser=0" TargetMode="External"/><Relationship Id="rId1" Type="http://schemas.openxmlformats.org/officeDocument/2006/relationships/slideLayout" Target="../slideLayouts/slideLayout2.xml"/><Relationship Id="rId4" Type="http://schemas.openxmlformats.org/officeDocument/2006/relationships/hyperlink" Target="https://colab.research.google.com/drive/1iCkX7XgLVp7KaLBgcGA3jMJJyTqeeC0y"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paperswithcode.com/method/mobilenetv2" TargetMode="External"/><Relationship Id="rId2" Type="http://schemas.openxmlformats.org/officeDocument/2006/relationships/hyperlink" Target="https://arxiv.org/abs/1801.04381" TargetMode="External"/><Relationship Id="rId1" Type="http://schemas.openxmlformats.org/officeDocument/2006/relationships/slideLayout" Target="../slideLayouts/slideLayout2.xml"/><Relationship Id="rId5" Type="http://schemas.openxmlformats.org/officeDocument/2006/relationships/hyperlink" Target="https://youtu.be/96q1wKG9Xcw?feature=shared" TargetMode="External"/><Relationship Id="rId4" Type="http://schemas.openxmlformats.org/officeDocument/2006/relationships/hyperlink" Target="https://www.youtube.com/watch?v=QFZjvj8xzH8"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248656" y="1835789"/>
            <a:ext cx="326430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800" dirty="0" smtClean="0">
                <a:solidFill>
                  <a:schemeClr val="dk2"/>
                </a:solidFill>
              </a:rPr>
              <a:t>MOBILE</a:t>
            </a:r>
            <a:br>
              <a:rPr lang="en-US" sz="4800" dirty="0" smtClean="0">
                <a:solidFill>
                  <a:schemeClr val="dk2"/>
                </a:solidFill>
              </a:rPr>
            </a:br>
            <a:r>
              <a:rPr lang="en-US" sz="4800" dirty="0" smtClean="0"/>
              <a:t>NET</a:t>
            </a:r>
            <a:endParaRPr sz="4800" dirty="0">
              <a:solidFill>
                <a:schemeClr val="dk2"/>
              </a:solidFill>
            </a:endParaRPr>
          </a:p>
        </p:txBody>
      </p:sp>
      <p:sp>
        <p:nvSpPr>
          <p:cNvPr id="1885" name="Google Shape;1885;p35"/>
          <p:cNvSpPr txBox="1">
            <a:spLocks noGrp="1"/>
          </p:cNvSpPr>
          <p:nvPr>
            <p:ph type="subTitle" idx="1"/>
          </p:nvPr>
        </p:nvSpPr>
        <p:spPr>
          <a:xfrm>
            <a:off x="5248656" y="3721608"/>
            <a:ext cx="3264300" cy="151541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sz="23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68574" y="3795485"/>
            <a:ext cx="4086225" cy="624115"/>
          </a:xfrm>
          <a:prstGeom prst="rect">
            <a:avLst/>
          </a:prstGeom>
        </p:spPr>
      </p:pic>
      <p:pic>
        <p:nvPicPr>
          <p:cNvPr id="7" name="Picture 6"/>
          <p:cNvPicPr>
            <a:picLocks noChangeAspect="1"/>
          </p:cNvPicPr>
          <p:nvPr/>
        </p:nvPicPr>
        <p:blipFill>
          <a:blip r:embed="rId4"/>
          <a:stretch>
            <a:fillRect/>
          </a:stretch>
        </p:blipFill>
        <p:spPr>
          <a:xfrm>
            <a:off x="602707" y="724277"/>
            <a:ext cx="8017958" cy="3916995"/>
          </a:xfrm>
          <a:prstGeom prst="rect">
            <a:avLst/>
          </a:prstGeom>
        </p:spPr>
      </p:pic>
    </p:spTree>
    <p:extLst>
      <p:ext uri="{BB962C8B-B14F-4D97-AF65-F5344CB8AC3E}">
        <p14:creationId xmlns:p14="http://schemas.microsoft.com/office/powerpoint/2010/main" val="1881776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r>
              <a:rPr lang="en-US" sz="4400" smtClean="0"/>
              <a:t>Filter</a:t>
            </a:r>
            <a:br>
              <a:rPr lang="en-US" sz="4400" smtClean="0"/>
            </a:br>
            <a:r>
              <a:rPr lang="en-US" sz="4400" smtClean="0"/>
              <a:t>Stride</a:t>
            </a:r>
            <a:br>
              <a:rPr lang="en-US" sz="4400" smtClean="0"/>
            </a:br>
            <a:r>
              <a:rPr lang="en-US" sz="4400" smtClean="0"/>
              <a:t>Padding</a:t>
            </a:r>
            <a:endParaRPr sz="4400" dirty="0"/>
          </a:p>
        </p:txBody>
      </p:sp>
    </p:spTree>
    <p:extLst>
      <p:ext uri="{BB962C8B-B14F-4D97-AF65-F5344CB8AC3E}">
        <p14:creationId xmlns:p14="http://schemas.microsoft.com/office/powerpoint/2010/main" val="1840262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52800" y="431179"/>
            <a:ext cx="1734468" cy="1531550"/>
          </a:xfrm>
          <a:prstGeom prst="rect">
            <a:avLst/>
          </a:prstGeom>
        </p:spPr>
      </p:pic>
      <p:pic>
        <p:nvPicPr>
          <p:cNvPr id="3" name="Picture 2"/>
          <p:cNvPicPr>
            <a:picLocks noChangeAspect="1"/>
          </p:cNvPicPr>
          <p:nvPr/>
        </p:nvPicPr>
        <p:blipFill>
          <a:blip r:embed="rId3"/>
          <a:stretch>
            <a:fillRect/>
          </a:stretch>
        </p:blipFill>
        <p:spPr>
          <a:xfrm>
            <a:off x="1226634" y="2534701"/>
            <a:ext cx="1241503" cy="1523358"/>
          </a:xfrm>
          <a:prstGeom prst="rect">
            <a:avLst/>
          </a:prstGeom>
        </p:spPr>
      </p:pic>
      <p:sp>
        <p:nvSpPr>
          <p:cNvPr id="6" name="Freeform 5"/>
          <p:cNvSpPr/>
          <p:nvPr/>
        </p:nvSpPr>
        <p:spPr>
          <a:xfrm>
            <a:off x="1851102" y="1427355"/>
            <a:ext cx="1501698" cy="1122556"/>
          </a:xfrm>
          <a:custGeom>
            <a:avLst/>
            <a:gdLst>
              <a:gd name="connsiteX0" fmla="*/ 0 w 1501698"/>
              <a:gd name="connsiteY0" fmla="*/ 1122556 h 1122556"/>
              <a:gd name="connsiteX1" fmla="*/ 319669 w 1501698"/>
              <a:gd name="connsiteY1" fmla="*/ 193288 h 1122556"/>
              <a:gd name="connsiteX2" fmla="*/ 1501698 w 1501698"/>
              <a:gd name="connsiteY2" fmla="*/ 0 h 1122556"/>
            </a:gdLst>
            <a:ahLst/>
            <a:cxnLst>
              <a:cxn ang="0">
                <a:pos x="connsiteX0" y="connsiteY0"/>
              </a:cxn>
              <a:cxn ang="0">
                <a:pos x="connsiteX1" y="connsiteY1"/>
              </a:cxn>
              <a:cxn ang="0">
                <a:pos x="connsiteX2" y="connsiteY2"/>
              </a:cxn>
            </a:cxnLst>
            <a:rect l="l" t="t" r="r" b="b"/>
            <a:pathLst>
              <a:path w="1501698" h="1122556">
                <a:moveTo>
                  <a:pt x="0" y="1122556"/>
                </a:moveTo>
                <a:cubicBezTo>
                  <a:pt x="34693" y="751468"/>
                  <a:pt x="69386" y="380381"/>
                  <a:pt x="319669" y="193288"/>
                </a:cubicBezTo>
                <a:cubicBezTo>
                  <a:pt x="569952" y="6195"/>
                  <a:pt x="997415" y="340732"/>
                  <a:pt x="150169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agnifying glass - Free edit tools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7223" y="1837440"/>
            <a:ext cx="329723" cy="3297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flipH="1">
            <a:off x="2030636" y="1767053"/>
            <a:ext cx="1322164" cy="400110"/>
          </a:xfrm>
          <a:prstGeom prst="rect">
            <a:avLst/>
          </a:prstGeom>
          <a:noFill/>
        </p:spPr>
        <p:txBody>
          <a:bodyPr wrap="square" rtlCol="0">
            <a:spAutoFit/>
          </a:bodyPr>
          <a:lstStyle/>
          <a:p>
            <a:r>
              <a:rPr lang="en-US" sz="2000" b="1" dirty="0" smtClean="0"/>
              <a:t>3 x 3</a:t>
            </a:r>
            <a:endParaRPr lang="en-US" sz="2000" b="1" dirty="0"/>
          </a:p>
        </p:txBody>
      </p:sp>
      <p:sp>
        <p:nvSpPr>
          <p:cNvPr id="8" name="Rectangle 7"/>
          <p:cNvSpPr/>
          <p:nvPr/>
        </p:nvSpPr>
        <p:spPr>
          <a:xfrm>
            <a:off x="3222703" y="2627999"/>
            <a:ext cx="4572000" cy="523220"/>
          </a:xfrm>
          <a:prstGeom prst="rect">
            <a:avLst/>
          </a:prstGeom>
        </p:spPr>
        <p:txBody>
          <a:bodyPr>
            <a:spAutoFit/>
          </a:bodyPr>
          <a:lstStyle/>
          <a:p>
            <a:r>
              <a:rPr lang="en-US" b="1" dirty="0"/>
              <a:t>Filter</a:t>
            </a:r>
            <a:r>
              <a:rPr lang="en-US" dirty="0"/>
              <a:t>: The small kernel (matrix) used to extract features from input data in a convolution.</a:t>
            </a:r>
          </a:p>
        </p:txBody>
      </p:sp>
      <p:sp>
        <p:nvSpPr>
          <p:cNvPr id="9" name="Rectangle 8"/>
          <p:cNvSpPr/>
          <p:nvPr/>
        </p:nvSpPr>
        <p:spPr>
          <a:xfrm>
            <a:off x="3222703" y="3156495"/>
            <a:ext cx="4572000" cy="523220"/>
          </a:xfrm>
          <a:prstGeom prst="rect">
            <a:avLst/>
          </a:prstGeom>
        </p:spPr>
        <p:txBody>
          <a:bodyPr>
            <a:spAutoFit/>
          </a:bodyPr>
          <a:lstStyle/>
          <a:p>
            <a:r>
              <a:rPr lang="en-US" dirty="0"/>
              <a:t>If the filter is 3×33 \times 33×3, it looks at 3×33 \times 33×3 portions (patches) of the input matrix at a time.</a:t>
            </a:r>
          </a:p>
        </p:txBody>
      </p:sp>
    </p:spTree>
    <p:extLst>
      <p:ext uri="{BB962C8B-B14F-4D97-AF65-F5344CB8AC3E}">
        <p14:creationId xmlns:p14="http://schemas.microsoft.com/office/powerpoint/2010/main" val="3319882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52800" y="468351"/>
            <a:ext cx="1956618" cy="1776762"/>
          </a:xfrm>
          <a:prstGeom prst="rect">
            <a:avLst/>
          </a:prstGeom>
        </p:spPr>
      </p:pic>
      <p:sp>
        <p:nvSpPr>
          <p:cNvPr id="3" name="Freeform 2"/>
          <p:cNvSpPr/>
          <p:nvPr/>
        </p:nvSpPr>
        <p:spPr>
          <a:xfrm>
            <a:off x="1851102" y="1427355"/>
            <a:ext cx="1501698" cy="1122556"/>
          </a:xfrm>
          <a:custGeom>
            <a:avLst/>
            <a:gdLst>
              <a:gd name="connsiteX0" fmla="*/ 0 w 1501698"/>
              <a:gd name="connsiteY0" fmla="*/ 1122556 h 1122556"/>
              <a:gd name="connsiteX1" fmla="*/ 319669 w 1501698"/>
              <a:gd name="connsiteY1" fmla="*/ 193288 h 1122556"/>
              <a:gd name="connsiteX2" fmla="*/ 1501698 w 1501698"/>
              <a:gd name="connsiteY2" fmla="*/ 0 h 1122556"/>
            </a:gdLst>
            <a:ahLst/>
            <a:cxnLst>
              <a:cxn ang="0">
                <a:pos x="connsiteX0" y="connsiteY0"/>
              </a:cxn>
              <a:cxn ang="0">
                <a:pos x="connsiteX1" y="connsiteY1"/>
              </a:cxn>
              <a:cxn ang="0">
                <a:pos x="connsiteX2" y="connsiteY2"/>
              </a:cxn>
            </a:cxnLst>
            <a:rect l="l" t="t" r="r" b="b"/>
            <a:pathLst>
              <a:path w="1501698" h="1122556">
                <a:moveTo>
                  <a:pt x="0" y="1122556"/>
                </a:moveTo>
                <a:cubicBezTo>
                  <a:pt x="34693" y="751468"/>
                  <a:pt x="69386" y="380381"/>
                  <a:pt x="319669" y="193288"/>
                </a:cubicBezTo>
                <a:cubicBezTo>
                  <a:pt x="569952" y="6195"/>
                  <a:pt x="997415" y="340732"/>
                  <a:pt x="150169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223975" y="2549911"/>
            <a:ext cx="2071423" cy="2046285"/>
          </a:xfrm>
          <a:prstGeom prst="rect">
            <a:avLst/>
          </a:prstGeom>
        </p:spPr>
      </p:pic>
      <p:sp>
        <p:nvSpPr>
          <p:cNvPr id="6" name="Rectangle 5"/>
          <p:cNvSpPr/>
          <p:nvPr/>
        </p:nvSpPr>
        <p:spPr>
          <a:xfrm>
            <a:off x="3479800" y="3049833"/>
            <a:ext cx="4572000" cy="523220"/>
          </a:xfrm>
          <a:prstGeom prst="rect">
            <a:avLst/>
          </a:prstGeom>
        </p:spPr>
        <p:txBody>
          <a:bodyPr>
            <a:spAutoFit/>
          </a:bodyPr>
          <a:lstStyle/>
          <a:p>
            <a:r>
              <a:rPr lang="en-US" b="1" dirty="0"/>
              <a:t>Stride</a:t>
            </a:r>
            <a:r>
              <a:rPr lang="en-US" dirty="0"/>
              <a:t>: The step size the filter moves across the input (e.g., 1 for every pixel, 2 for every other pixel).</a:t>
            </a:r>
          </a:p>
        </p:txBody>
      </p:sp>
    </p:spTree>
    <p:extLst>
      <p:ext uri="{BB962C8B-B14F-4D97-AF65-F5344CB8AC3E}">
        <p14:creationId xmlns:p14="http://schemas.microsoft.com/office/powerpoint/2010/main" val="1456393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8388" y="1371600"/>
            <a:ext cx="3781828" cy="2300287"/>
          </a:xfrm>
          <a:prstGeom prst="rect">
            <a:avLst/>
          </a:prstGeom>
        </p:spPr>
      </p:pic>
      <p:pic>
        <p:nvPicPr>
          <p:cNvPr id="4" name="Picture 3"/>
          <p:cNvPicPr>
            <a:picLocks noChangeAspect="1"/>
          </p:cNvPicPr>
          <p:nvPr/>
        </p:nvPicPr>
        <p:blipFill>
          <a:blip r:embed="rId3"/>
          <a:stretch>
            <a:fillRect/>
          </a:stretch>
        </p:blipFill>
        <p:spPr>
          <a:xfrm>
            <a:off x="5345112" y="1540668"/>
            <a:ext cx="2009775" cy="1962150"/>
          </a:xfrm>
          <a:prstGeom prst="rect">
            <a:avLst/>
          </a:prstGeom>
        </p:spPr>
      </p:pic>
      <p:sp>
        <p:nvSpPr>
          <p:cNvPr id="5" name="TextBox 4"/>
          <p:cNvSpPr txBox="1"/>
          <p:nvPr/>
        </p:nvSpPr>
        <p:spPr>
          <a:xfrm>
            <a:off x="6034047" y="3578423"/>
            <a:ext cx="582211" cy="307777"/>
          </a:xfrm>
          <a:prstGeom prst="rect">
            <a:avLst/>
          </a:prstGeom>
          <a:noFill/>
        </p:spPr>
        <p:txBody>
          <a:bodyPr wrap="none" rtlCol="0">
            <a:spAutoFit/>
          </a:bodyPr>
          <a:lstStyle/>
          <a:p>
            <a:r>
              <a:rPr lang="en-US" b="1" dirty="0" smtClean="0"/>
              <a:t>4 x 4</a:t>
            </a:r>
            <a:endParaRPr lang="en-US" b="1" dirty="0"/>
          </a:p>
        </p:txBody>
      </p:sp>
      <p:sp>
        <p:nvSpPr>
          <p:cNvPr id="6" name="TextBox 5"/>
          <p:cNvSpPr txBox="1"/>
          <p:nvPr/>
        </p:nvSpPr>
        <p:spPr>
          <a:xfrm>
            <a:off x="1854200" y="3732311"/>
            <a:ext cx="631904" cy="307777"/>
          </a:xfrm>
          <a:prstGeom prst="rect">
            <a:avLst/>
          </a:prstGeom>
          <a:noFill/>
        </p:spPr>
        <p:txBody>
          <a:bodyPr wrap="none" rtlCol="0">
            <a:spAutoFit/>
          </a:bodyPr>
          <a:lstStyle/>
          <a:p>
            <a:r>
              <a:rPr lang="en-US" b="1" dirty="0" smtClean="0"/>
              <a:t>6 x 6 </a:t>
            </a:r>
            <a:endParaRPr lang="en-US" b="1" dirty="0"/>
          </a:p>
        </p:txBody>
      </p:sp>
    </p:spTree>
    <p:extLst>
      <p:ext uri="{BB962C8B-B14F-4D97-AF65-F5344CB8AC3E}">
        <p14:creationId xmlns:p14="http://schemas.microsoft.com/office/powerpoint/2010/main" val="492340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7736" y="1460500"/>
            <a:ext cx="2206826" cy="2413000"/>
          </a:xfrm>
          <a:prstGeom prst="rect">
            <a:avLst/>
          </a:prstGeom>
        </p:spPr>
      </p:pic>
      <p:sp>
        <p:nvSpPr>
          <p:cNvPr id="3" name="Rectangle 1"/>
          <p:cNvSpPr>
            <a:spLocks noChangeArrowheads="1"/>
          </p:cNvSpPr>
          <p:nvPr/>
        </p:nvSpPr>
        <p:spPr bwMode="auto">
          <a:xfrm rot="10800000" flipV="1">
            <a:off x="3721100" y="1928336"/>
            <a:ext cx="43688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Padding</a:t>
            </a:r>
            <a:r>
              <a:rPr kumimoji="0" lang="en-US" altLang="en-US" sz="1800" b="0" i="0" u="none" strike="noStrike" cap="none" normalizeH="0" baseline="0" dirty="0" smtClean="0">
                <a:ln>
                  <a:noFill/>
                </a:ln>
                <a:solidFill>
                  <a:schemeClr val="tx1"/>
                </a:solidFill>
                <a:effectLst/>
                <a:latin typeface="Arial" panose="020B0604020202020204" pitchFamily="34" charset="0"/>
              </a:rPr>
              <a:t>: Adding extra pixels (usually zeros) around the input to control the output 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440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r>
              <a:rPr lang="en-US" sz="4400" b="1" dirty="0" err="1"/>
              <a:t>MobileNet</a:t>
            </a:r>
            <a:r>
              <a:rPr lang="en-US" sz="4400" b="1" dirty="0"/>
              <a:t>: </a:t>
            </a:r>
            <a:r>
              <a:rPr lang="en-US" sz="4400" b="1" dirty="0" smtClean="0"/>
              <a:t/>
            </a:r>
            <a:br>
              <a:rPr lang="en-US" sz="4400" b="1" dirty="0" smtClean="0"/>
            </a:br>
            <a:r>
              <a:rPr lang="en-US" sz="4400" b="1" dirty="0" smtClean="0"/>
              <a:t>A </a:t>
            </a:r>
            <a:r>
              <a:rPr lang="en-US" sz="4400" b="1" dirty="0"/>
              <a:t>Deep Dive into Efficiency</a:t>
            </a:r>
            <a:br>
              <a:rPr lang="en-US" sz="4400" b="1" dirty="0"/>
            </a:br>
            <a:endParaRPr sz="4400" dirty="0"/>
          </a:p>
        </p:txBody>
      </p:sp>
    </p:spTree>
    <p:extLst>
      <p:ext uri="{BB962C8B-B14F-4D97-AF65-F5344CB8AC3E}">
        <p14:creationId xmlns:p14="http://schemas.microsoft.com/office/powerpoint/2010/main" val="2425950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611" y="1073408"/>
            <a:ext cx="7841995" cy="3519422"/>
          </a:xfrm>
          <a:prstGeom prst="rect">
            <a:avLst/>
          </a:prstGeom>
        </p:spPr>
      </p:pic>
      <p:sp>
        <p:nvSpPr>
          <p:cNvPr id="3" name="Rectangle 2"/>
          <p:cNvSpPr/>
          <p:nvPr/>
        </p:nvSpPr>
        <p:spPr>
          <a:xfrm>
            <a:off x="613611" y="440821"/>
            <a:ext cx="6532558" cy="507831"/>
          </a:xfrm>
          <a:prstGeom prst="rect">
            <a:avLst/>
          </a:prstGeom>
        </p:spPr>
        <p:txBody>
          <a:bodyPr wrap="none">
            <a:spAutoFit/>
          </a:bodyPr>
          <a:lstStyle/>
          <a:p>
            <a:r>
              <a:rPr lang="en-US" sz="2700" b="1" dirty="0" err="1"/>
              <a:t>MobileNet</a:t>
            </a:r>
            <a:r>
              <a:rPr lang="en-US" sz="2700" b="1" dirty="0"/>
              <a:t>: A Deep Dive into Efficiency</a:t>
            </a:r>
          </a:p>
        </p:txBody>
      </p:sp>
      <p:pic>
        <p:nvPicPr>
          <p:cNvPr id="4" name="Picture 3"/>
          <p:cNvPicPr>
            <a:picLocks noChangeAspect="1"/>
          </p:cNvPicPr>
          <p:nvPr/>
        </p:nvPicPr>
        <p:blipFill>
          <a:blip r:embed="rId3"/>
          <a:stretch>
            <a:fillRect/>
          </a:stretch>
        </p:blipFill>
        <p:spPr>
          <a:xfrm>
            <a:off x="8370849" y="598310"/>
            <a:ext cx="617034" cy="3713029"/>
          </a:xfrm>
          <a:prstGeom prst="rect">
            <a:avLst/>
          </a:prstGeom>
        </p:spPr>
      </p:pic>
      <p:pic>
        <p:nvPicPr>
          <p:cNvPr id="5" name="Picture 4"/>
          <p:cNvPicPr>
            <a:picLocks noChangeAspect="1"/>
          </p:cNvPicPr>
          <p:nvPr/>
        </p:nvPicPr>
        <p:blipFill>
          <a:blip r:embed="rId4"/>
          <a:stretch>
            <a:fillRect/>
          </a:stretch>
        </p:blipFill>
        <p:spPr>
          <a:xfrm>
            <a:off x="0" y="665008"/>
            <a:ext cx="675246" cy="3646331"/>
          </a:xfrm>
          <a:prstGeom prst="rect">
            <a:avLst/>
          </a:prstGeom>
        </p:spPr>
      </p:pic>
    </p:spTree>
    <p:extLst>
      <p:ext uri="{BB962C8B-B14F-4D97-AF65-F5344CB8AC3E}">
        <p14:creationId xmlns:p14="http://schemas.microsoft.com/office/powerpoint/2010/main" val="2160368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22713" y="194777"/>
            <a:ext cx="2794848" cy="4050506"/>
          </a:xfrm>
          <a:prstGeom prst="rect">
            <a:avLst/>
          </a:prstGeom>
        </p:spPr>
      </p:pic>
      <p:sp>
        <p:nvSpPr>
          <p:cNvPr id="3" name="Rectangle 2"/>
          <p:cNvSpPr/>
          <p:nvPr/>
        </p:nvSpPr>
        <p:spPr>
          <a:xfrm>
            <a:off x="2963241" y="187034"/>
            <a:ext cx="2794848" cy="4523510"/>
          </a:xfrm>
          <a:prstGeom prst="rect">
            <a:avLst/>
          </a:prstGeom>
          <a:noFill/>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TextBox 3"/>
          <p:cNvSpPr txBox="1"/>
          <p:nvPr/>
        </p:nvSpPr>
        <p:spPr>
          <a:xfrm>
            <a:off x="3702665" y="4245283"/>
            <a:ext cx="1887357" cy="253916"/>
          </a:xfrm>
          <a:prstGeom prst="rect">
            <a:avLst/>
          </a:prstGeom>
          <a:noFill/>
        </p:spPr>
        <p:txBody>
          <a:bodyPr wrap="square" rtlCol="0">
            <a:spAutoFit/>
          </a:bodyPr>
          <a:lstStyle/>
          <a:p>
            <a:r>
              <a:rPr lang="en-US" sz="1050" dirty="0"/>
              <a:t>Pointwise Convolution</a:t>
            </a:r>
          </a:p>
        </p:txBody>
      </p:sp>
      <p:pic>
        <p:nvPicPr>
          <p:cNvPr id="5" name="Picture 4"/>
          <p:cNvPicPr>
            <a:picLocks noChangeAspect="1"/>
          </p:cNvPicPr>
          <p:nvPr/>
        </p:nvPicPr>
        <p:blipFill>
          <a:blip r:embed="rId3"/>
          <a:stretch>
            <a:fillRect/>
          </a:stretch>
        </p:blipFill>
        <p:spPr>
          <a:xfrm>
            <a:off x="5801596" y="256308"/>
            <a:ext cx="3377041" cy="3290455"/>
          </a:xfrm>
          <a:prstGeom prst="rect">
            <a:avLst/>
          </a:prstGeom>
        </p:spPr>
      </p:pic>
      <p:sp>
        <p:nvSpPr>
          <p:cNvPr id="6" name="Rectangle 5"/>
          <p:cNvSpPr/>
          <p:nvPr/>
        </p:nvSpPr>
        <p:spPr>
          <a:xfrm>
            <a:off x="5954751" y="187034"/>
            <a:ext cx="3077738" cy="4523510"/>
          </a:xfrm>
          <a:prstGeom prst="rect">
            <a:avLst/>
          </a:prstGeom>
          <a:noFill/>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TextBox 6"/>
          <p:cNvSpPr txBox="1"/>
          <p:nvPr/>
        </p:nvSpPr>
        <p:spPr>
          <a:xfrm>
            <a:off x="6556664" y="4173401"/>
            <a:ext cx="1887357" cy="253916"/>
          </a:xfrm>
          <a:prstGeom prst="rect">
            <a:avLst/>
          </a:prstGeom>
          <a:noFill/>
        </p:spPr>
        <p:txBody>
          <a:bodyPr wrap="square" rtlCol="0">
            <a:spAutoFit/>
          </a:bodyPr>
          <a:lstStyle/>
          <a:p>
            <a:r>
              <a:rPr lang="en-US" sz="1050" dirty="0" err="1"/>
              <a:t>Depthwise</a:t>
            </a:r>
            <a:r>
              <a:rPr lang="en-US" sz="1050" dirty="0"/>
              <a:t> Convolution</a:t>
            </a:r>
          </a:p>
        </p:txBody>
      </p:sp>
      <p:pic>
        <p:nvPicPr>
          <p:cNvPr id="8" name="Picture 7"/>
          <p:cNvPicPr>
            <a:picLocks noChangeAspect="1"/>
          </p:cNvPicPr>
          <p:nvPr/>
        </p:nvPicPr>
        <p:blipFill>
          <a:blip r:embed="rId4"/>
          <a:stretch>
            <a:fillRect/>
          </a:stretch>
        </p:blipFill>
        <p:spPr>
          <a:xfrm>
            <a:off x="195106" y="248618"/>
            <a:ext cx="2432432" cy="3288304"/>
          </a:xfrm>
          <a:prstGeom prst="rect">
            <a:avLst/>
          </a:prstGeom>
        </p:spPr>
      </p:pic>
      <p:sp>
        <p:nvSpPr>
          <p:cNvPr id="9" name="Rectangle 8"/>
          <p:cNvSpPr/>
          <p:nvPr/>
        </p:nvSpPr>
        <p:spPr>
          <a:xfrm>
            <a:off x="96981" y="169822"/>
            <a:ext cx="2669597" cy="4518420"/>
          </a:xfrm>
          <a:prstGeom prst="rect">
            <a:avLst/>
          </a:prstGeom>
          <a:noFill/>
          <a:ln w="762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extBox 9"/>
          <p:cNvSpPr txBox="1"/>
          <p:nvPr/>
        </p:nvSpPr>
        <p:spPr>
          <a:xfrm>
            <a:off x="545943" y="4173401"/>
            <a:ext cx="1887357" cy="253916"/>
          </a:xfrm>
          <a:prstGeom prst="rect">
            <a:avLst/>
          </a:prstGeom>
          <a:noFill/>
        </p:spPr>
        <p:txBody>
          <a:bodyPr wrap="square" rtlCol="0">
            <a:spAutoFit/>
          </a:bodyPr>
          <a:lstStyle/>
          <a:p>
            <a:r>
              <a:rPr lang="en-US" sz="1050" dirty="0"/>
              <a:t>Standard Convolution</a:t>
            </a:r>
          </a:p>
        </p:txBody>
      </p:sp>
      <p:pic>
        <p:nvPicPr>
          <p:cNvPr id="11" name="Picture 10"/>
          <p:cNvPicPr>
            <a:picLocks noChangeAspect="1"/>
          </p:cNvPicPr>
          <p:nvPr/>
        </p:nvPicPr>
        <p:blipFill>
          <a:blip r:embed="rId5"/>
          <a:stretch>
            <a:fillRect/>
          </a:stretch>
        </p:blipFill>
        <p:spPr>
          <a:xfrm>
            <a:off x="0" y="4727510"/>
            <a:ext cx="2126166" cy="415989"/>
          </a:xfrm>
          <a:prstGeom prst="rect">
            <a:avLst/>
          </a:prstGeom>
        </p:spPr>
      </p:pic>
      <p:pic>
        <p:nvPicPr>
          <p:cNvPr id="12" name="Picture 11"/>
          <p:cNvPicPr>
            <a:picLocks noChangeAspect="1"/>
          </p:cNvPicPr>
          <p:nvPr/>
        </p:nvPicPr>
        <p:blipFill>
          <a:blip r:embed="rId5"/>
          <a:stretch>
            <a:fillRect/>
          </a:stretch>
        </p:blipFill>
        <p:spPr>
          <a:xfrm>
            <a:off x="7180159" y="4748816"/>
            <a:ext cx="1852330" cy="362412"/>
          </a:xfrm>
          <a:prstGeom prst="rect">
            <a:avLst/>
          </a:prstGeom>
        </p:spPr>
      </p:pic>
    </p:spTree>
    <p:extLst>
      <p:ext uri="{BB962C8B-B14F-4D97-AF65-F5344CB8AC3E}">
        <p14:creationId xmlns:p14="http://schemas.microsoft.com/office/powerpoint/2010/main" val="27950125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89709" y="1305033"/>
            <a:ext cx="4329545" cy="2377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1500" b="1" dirty="0">
                <a:solidFill>
                  <a:schemeClr val="tx1"/>
                </a:solidFill>
                <a:latin typeface="Arial" panose="020B0604020202020204" pitchFamily="34" charset="0"/>
              </a:rPr>
              <a:t>Standard Convolution</a:t>
            </a:r>
            <a:r>
              <a:rPr lang="en-US" altLang="en-US" sz="1500" dirty="0">
                <a:solidFill>
                  <a:schemeClr val="tx1"/>
                </a:solidFill>
                <a:latin typeface="Arial" panose="020B0604020202020204" pitchFamily="34" charset="0"/>
              </a:rPr>
              <a:t>: </a:t>
            </a:r>
          </a:p>
          <a:p>
            <a:pPr defTabSz="685800" eaLnBrk="0" fontAlgn="base" hangingPunct="0">
              <a:spcBef>
                <a:spcPct val="0"/>
              </a:spcBef>
              <a:spcAft>
                <a:spcPct val="0"/>
              </a:spcAft>
              <a:buClrTx/>
            </a:pPr>
            <a:r>
              <a:rPr lang="en-US" altLang="en-US" sz="1500" dirty="0">
                <a:solidFill>
                  <a:schemeClr val="tx1"/>
                </a:solidFill>
                <a:latin typeface="Arial" panose="020B0604020202020204" pitchFamily="34" charset="0"/>
              </a:rPr>
              <a:t>Computationally heavy, combines spatial and channel info in one step.</a:t>
            </a:r>
          </a:p>
          <a:p>
            <a:pPr defTabSz="685800" eaLnBrk="0" fontAlgn="base" hangingPunct="0">
              <a:spcBef>
                <a:spcPct val="0"/>
              </a:spcBef>
              <a:spcAft>
                <a:spcPct val="0"/>
              </a:spcAft>
              <a:buClrTx/>
            </a:pPr>
            <a:endParaRPr lang="en-US" altLang="en-US" sz="1500" dirty="0">
              <a:solidFill>
                <a:schemeClr val="tx1"/>
              </a:solidFill>
              <a:latin typeface="Arial" panose="020B0604020202020204" pitchFamily="34" charset="0"/>
            </a:endParaRPr>
          </a:p>
          <a:p>
            <a:pPr defTabSz="685800" eaLnBrk="0" fontAlgn="base" hangingPunct="0">
              <a:spcBef>
                <a:spcPct val="0"/>
              </a:spcBef>
              <a:spcAft>
                <a:spcPct val="0"/>
              </a:spcAft>
              <a:buClrTx/>
            </a:pPr>
            <a:r>
              <a:rPr lang="en-US" altLang="en-US" sz="1500" b="1" dirty="0" err="1">
                <a:solidFill>
                  <a:schemeClr val="tx1"/>
                </a:solidFill>
                <a:latin typeface="Arial" panose="020B0604020202020204" pitchFamily="34" charset="0"/>
              </a:rPr>
              <a:t>Depthwise</a:t>
            </a:r>
            <a:r>
              <a:rPr lang="en-US" altLang="en-US" sz="1500" b="1" dirty="0">
                <a:solidFill>
                  <a:schemeClr val="tx1"/>
                </a:solidFill>
                <a:latin typeface="Arial" panose="020B0604020202020204" pitchFamily="34" charset="0"/>
              </a:rPr>
              <a:t> Convolution</a:t>
            </a:r>
            <a:r>
              <a:rPr lang="en-US" altLang="en-US" sz="1500" dirty="0">
                <a:solidFill>
                  <a:schemeClr val="tx1"/>
                </a:solidFill>
                <a:latin typeface="Arial" panose="020B0604020202020204" pitchFamily="34" charset="0"/>
              </a:rPr>
              <a:t>:</a:t>
            </a:r>
          </a:p>
          <a:p>
            <a:pPr defTabSz="685800" eaLnBrk="0" fontAlgn="base" hangingPunct="0">
              <a:spcBef>
                <a:spcPct val="0"/>
              </a:spcBef>
              <a:spcAft>
                <a:spcPct val="0"/>
              </a:spcAft>
              <a:buClrTx/>
            </a:pPr>
            <a:r>
              <a:rPr lang="en-US" altLang="en-US" sz="1500" dirty="0">
                <a:solidFill>
                  <a:schemeClr val="tx1"/>
                </a:solidFill>
                <a:latin typeface="Arial" panose="020B0604020202020204" pitchFamily="34" charset="0"/>
              </a:rPr>
              <a:t>Applies spatial filtering to each channel separately.</a:t>
            </a:r>
          </a:p>
          <a:p>
            <a:pPr defTabSz="685800" eaLnBrk="0" fontAlgn="base" hangingPunct="0">
              <a:spcBef>
                <a:spcPct val="0"/>
              </a:spcBef>
              <a:spcAft>
                <a:spcPct val="0"/>
              </a:spcAft>
              <a:buClrTx/>
            </a:pPr>
            <a:endParaRPr lang="en-US" altLang="en-US" sz="1500" dirty="0">
              <a:solidFill>
                <a:schemeClr val="tx1"/>
              </a:solidFill>
              <a:latin typeface="Arial" panose="020B0604020202020204" pitchFamily="34" charset="0"/>
            </a:endParaRPr>
          </a:p>
          <a:p>
            <a:pPr defTabSz="685800" eaLnBrk="0" fontAlgn="base" hangingPunct="0">
              <a:spcBef>
                <a:spcPct val="0"/>
              </a:spcBef>
              <a:spcAft>
                <a:spcPct val="0"/>
              </a:spcAft>
              <a:buClrTx/>
            </a:pPr>
            <a:r>
              <a:rPr lang="en-US" altLang="en-US" sz="1500" b="1" dirty="0">
                <a:solidFill>
                  <a:schemeClr val="tx1"/>
                </a:solidFill>
                <a:latin typeface="Arial" panose="020B0604020202020204" pitchFamily="34" charset="0"/>
              </a:rPr>
              <a:t>Pointwise Convolution</a:t>
            </a:r>
            <a:r>
              <a:rPr lang="en-US" altLang="en-US" sz="1500" dirty="0">
                <a:solidFill>
                  <a:schemeClr val="tx1"/>
                </a:solidFill>
                <a:latin typeface="Arial" panose="020B0604020202020204" pitchFamily="34" charset="0"/>
              </a:rPr>
              <a:t>: </a:t>
            </a:r>
          </a:p>
          <a:p>
            <a:pPr defTabSz="685800" eaLnBrk="0" fontAlgn="base" hangingPunct="0">
              <a:spcBef>
                <a:spcPct val="0"/>
              </a:spcBef>
              <a:spcAft>
                <a:spcPct val="0"/>
              </a:spcAft>
              <a:buClrTx/>
            </a:pPr>
            <a:r>
              <a:rPr lang="en-US" altLang="en-US" sz="1500" dirty="0">
                <a:solidFill>
                  <a:schemeClr val="tx1"/>
                </a:solidFill>
                <a:latin typeface="Arial" panose="020B0604020202020204" pitchFamily="34" charset="0"/>
              </a:rPr>
              <a:t>Combines depth information across channels. </a:t>
            </a:r>
          </a:p>
        </p:txBody>
      </p:sp>
      <p:pic>
        <p:nvPicPr>
          <p:cNvPr id="5" name="Picture 4"/>
          <p:cNvPicPr>
            <a:picLocks noChangeAspect="1"/>
          </p:cNvPicPr>
          <p:nvPr/>
        </p:nvPicPr>
        <p:blipFill>
          <a:blip r:embed="rId2"/>
          <a:stretch>
            <a:fillRect/>
          </a:stretch>
        </p:blipFill>
        <p:spPr>
          <a:xfrm>
            <a:off x="5186745" y="803563"/>
            <a:ext cx="3629617" cy="3590708"/>
          </a:xfrm>
          <a:prstGeom prst="rect">
            <a:avLst/>
          </a:prstGeom>
        </p:spPr>
      </p:pic>
      <p:pic>
        <p:nvPicPr>
          <p:cNvPr id="4" name="Picture 3"/>
          <p:cNvPicPr>
            <a:picLocks noChangeAspect="1"/>
          </p:cNvPicPr>
          <p:nvPr/>
        </p:nvPicPr>
        <p:blipFill>
          <a:blip r:embed="rId3"/>
          <a:stretch>
            <a:fillRect/>
          </a:stretch>
        </p:blipFill>
        <p:spPr>
          <a:xfrm>
            <a:off x="105184" y="681242"/>
            <a:ext cx="617034" cy="3713029"/>
          </a:xfrm>
          <a:prstGeom prst="rect">
            <a:avLst/>
          </a:prstGeom>
        </p:spPr>
      </p:pic>
    </p:spTree>
    <p:extLst>
      <p:ext uri="{BB962C8B-B14F-4D97-AF65-F5344CB8AC3E}">
        <p14:creationId xmlns:p14="http://schemas.microsoft.com/office/powerpoint/2010/main" val="40780231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5604163" y="2944797"/>
            <a:ext cx="3257258" cy="2029110"/>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40" name="Google Shape;2140;p37"/>
          <p:cNvSpPr txBox="1">
            <a:spLocks noGrp="1"/>
          </p:cNvSpPr>
          <p:nvPr>
            <p:ph type="subTitle" idx="1"/>
          </p:nvPr>
        </p:nvSpPr>
        <p:spPr>
          <a:xfrm>
            <a:off x="1601863" y="677210"/>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smtClean="0"/>
              <a:t>Simple Definition</a:t>
            </a:r>
            <a:endParaRPr dirty="0"/>
          </a:p>
        </p:txBody>
      </p:sp>
      <p:sp>
        <p:nvSpPr>
          <p:cNvPr id="2141" name="Google Shape;2141;p37"/>
          <p:cNvSpPr txBox="1">
            <a:spLocks noGrp="1"/>
          </p:cNvSpPr>
          <p:nvPr>
            <p:ph type="subTitle" idx="3"/>
          </p:nvPr>
        </p:nvSpPr>
        <p:spPr>
          <a:xfrm>
            <a:off x="1601863" y="1735197"/>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smtClean="0"/>
              <a:t>Key Features</a:t>
            </a:r>
            <a:endParaRPr dirty="0"/>
          </a:p>
        </p:txBody>
      </p:sp>
      <p:sp>
        <p:nvSpPr>
          <p:cNvPr id="2143" name="Google Shape;2143;p37"/>
          <p:cNvSpPr txBox="1">
            <a:spLocks noGrp="1"/>
          </p:cNvSpPr>
          <p:nvPr>
            <p:ph type="subTitle" idx="5"/>
          </p:nvPr>
        </p:nvSpPr>
        <p:spPr>
          <a:xfrm>
            <a:off x="1601863" y="2793184"/>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smtClean="0"/>
              <a:t>Uses in Real-World</a:t>
            </a:r>
            <a:endParaRPr dirty="0"/>
          </a:p>
        </p:txBody>
      </p:sp>
      <p:sp>
        <p:nvSpPr>
          <p:cNvPr id="2145" name="Google Shape;2145;p37"/>
          <p:cNvSpPr txBox="1">
            <a:spLocks noGrp="1"/>
          </p:cNvSpPr>
          <p:nvPr>
            <p:ph type="subTitle" idx="7"/>
          </p:nvPr>
        </p:nvSpPr>
        <p:spPr>
          <a:xfrm>
            <a:off x="1617814" y="3917259"/>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err="1" smtClean="0"/>
              <a:t>Softmax</a:t>
            </a:r>
            <a:r>
              <a:rPr lang="en-US" dirty="0" smtClean="0"/>
              <a:t> </a:t>
            </a:r>
            <a:endParaRPr dirty="0"/>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57" name="Google Shape;2106;p37"/>
          <p:cNvGrpSpPr/>
          <p:nvPr/>
        </p:nvGrpSpPr>
        <p:grpSpPr>
          <a:xfrm>
            <a:off x="5472835" y="1032247"/>
            <a:ext cx="635100" cy="734640"/>
            <a:chOff x="731647" y="573573"/>
            <a:chExt cx="635100" cy="734640"/>
          </a:xfrm>
        </p:grpSpPr>
        <p:grpSp>
          <p:nvGrpSpPr>
            <p:cNvPr id="258" name="Google Shape;2107;p37"/>
            <p:cNvGrpSpPr/>
            <p:nvPr/>
          </p:nvGrpSpPr>
          <p:grpSpPr>
            <a:xfrm>
              <a:off x="731647" y="573573"/>
              <a:ext cx="635100" cy="635100"/>
              <a:chOff x="917231" y="750460"/>
              <a:chExt cx="635100" cy="635100"/>
            </a:xfrm>
          </p:grpSpPr>
          <p:sp>
            <p:nvSpPr>
              <p:cNvPr id="263"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110;p37"/>
            <p:cNvGrpSpPr/>
            <p:nvPr/>
          </p:nvGrpSpPr>
          <p:grpSpPr>
            <a:xfrm>
              <a:off x="961679" y="1281213"/>
              <a:ext cx="175013" cy="27000"/>
              <a:chOff x="5662375" y="212375"/>
              <a:chExt cx="175013" cy="27000"/>
            </a:xfrm>
          </p:grpSpPr>
          <p:sp>
            <p:nvSpPr>
              <p:cNvPr id="260"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1"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2"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65" name="Google Shape;2147;p37"/>
          <p:cNvSpPr txBox="1">
            <a:spLocks/>
          </p:cNvSpPr>
          <p:nvPr/>
        </p:nvSpPr>
        <p:spPr>
          <a:xfrm>
            <a:off x="5555004" y="1181050"/>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smtClean="0"/>
              <a:t>01</a:t>
            </a:r>
            <a:endParaRPr lang="en" dirty="0"/>
          </a:p>
        </p:txBody>
      </p:sp>
      <p:grpSp>
        <p:nvGrpSpPr>
          <p:cNvPr id="266" name="Google Shape;2106;p37"/>
          <p:cNvGrpSpPr/>
          <p:nvPr/>
        </p:nvGrpSpPr>
        <p:grpSpPr>
          <a:xfrm>
            <a:off x="5483778" y="2125116"/>
            <a:ext cx="635100" cy="734640"/>
            <a:chOff x="731647" y="573573"/>
            <a:chExt cx="635100" cy="734640"/>
          </a:xfrm>
        </p:grpSpPr>
        <p:grpSp>
          <p:nvGrpSpPr>
            <p:cNvPr id="267" name="Google Shape;2107;p37"/>
            <p:cNvGrpSpPr/>
            <p:nvPr/>
          </p:nvGrpSpPr>
          <p:grpSpPr>
            <a:xfrm>
              <a:off x="731647" y="573573"/>
              <a:ext cx="635100" cy="635100"/>
              <a:chOff x="917231" y="750460"/>
              <a:chExt cx="635100" cy="635100"/>
            </a:xfrm>
          </p:grpSpPr>
          <p:sp>
            <p:nvSpPr>
              <p:cNvPr id="272"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110;p37"/>
            <p:cNvGrpSpPr/>
            <p:nvPr/>
          </p:nvGrpSpPr>
          <p:grpSpPr>
            <a:xfrm>
              <a:off x="961679" y="1281213"/>
              <a:ext cx="175013" cy="27000"/>
              <a:chOff x="5662375" y="212375"/>
              <a:chExt cx="175013" cy="27000"/>
            </a:xfrm>
          </p:grpSpPr>
          <p:sp>
            <p:nvSpPr>
              <p:cNvPr id="269"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0"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1"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74" name="Google Shape;2147;p37"/>
          <p:cNvSpPr txBox="1">
            <a:spLocks/>
          </p:cNvSpPr>
          <p:nvPr/>
        </p:nvSpPr>
        <p:spPr>
          <a:xfrm>
            <a:off x="5565947" y="2273919"/>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smtClean="0"/>
              <a:t>01</a:t>
            </a: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49982" y="680605"/>
            <a:ext cx="3787703" cy="3787703"/>
          </a:xfrm>
          <a:prstGeom prst="rect">
            <a:avLst/>
          </a:prstGeom>
        </p:spPr>
      </p:pic>
      <p:sp>
        <p:nvSpPr>
          <p:cNvPr id="3" name="Rectangle 2"/>
          <p:cNvSpPr/>
          <p:nvPr/>
        </p:nvSpPr>
        <p:spPr>
          <a:xfrm>
            <a:off x="786499" y="2055083"/>
            <a:ext cx="4572000" cy="1384995"/>
          </a:xfrm>
          <a:prstGeom prst="rect">
            <a:avLst/>
          </a:prstGeom>
        </p:spPr>
        <p:txBody>
          <a:bodyPr>
            <a:spAutoFit/>
          </a:bodyPr>
          <a:lstStyle/>
          <a:p>
            <a:r>
              <a:rPr lang="en-US" sz="2100" b="1" dirty="0" err="1"/>
              <a:t>MobileNet</a:t>
            </a:r>
            <a:r>
              <a:rPr lang="en-US" sz="2100" dirty="0"/>
              <a:t> allows to operate on devices with limited computational power while maintaining reasonable accuracy</a:t>
            </a:r>
          </a:p>
        </p:txBody>
      </p:sp>
      <p:pic>
        <p:nvPicPr>
          <p:cNvPr id="4" name="Picture 3"/>
          <p:cNvPicPr>
            <a:picLocks noChangeAspect="1"/>
          </p:cNvPicPr>
          <p:nvPr/>
        </p:nvPicPr>
        <p:blipFill>
          <a:blip r:embed="rId3"/>
          <a:stretch>
            <a:fillRect/>
          </a:stretch>
        </p:blipFill>
        <p:spPr>
          <a:xfrm>
            <a:off x="169465" y="903111"/>
            <a:ext cx="617034" cy="3713029"/>
          </a:xfrm>
          <a:prstGeom prst="rect">
            <a:avLst/>
          </a:prstGeom>
        </p:spPr>
      </p:pic>
    </p:spTree>
    <p:extLst>
      <p:ext uri="{BB962C8B-B14F-4D97-AF65-F5344CB8AC3E}">
        <p14:creationId xmlns:p14="http://schemas.microsoft.com/office/powerpoint/2010/main" val="2159539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1573" y="1246644"/>
            <a:ext cx="3001143" cy="415498"/>
          </a:xfrm>
          <a:prstGeom prst="rect">
            <a:avLst/>
          </a:prstGeom>
        </p:spPr>
        <p:txBody>
          <a:bodyPr wrap="none">
            <a:spAutoFit/>
          </a:bodyPr>
          <a:lstStyle/>
          <a:p>
            <a:r>
              <a:rPr lang="en-US" sz="2100" b="1" dirty="0"/>
              <a:t>standard convolution</a:t>
            </a:r>
            <a:r>
              <a:rPr lang="en-US" sz="2100" dirty="0"/>
              <a:t> </a:t>
            </a:r>
          </a:p>
        </p:txBody>
      </p:sp>
      <p:sp>
        <p:nvSpPr>
          <p:cNvPr id="4" name="Oval 3"/>
          <p:cNvSpPr/>
          <p:nvPr/>
        </p:nvSpPr>
        <p:spPr>
          <a:xfrm>
            <a:off x="1342872" y="926214"/>
            <a:ext cx="3053468" cy="108065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9" name="Group 8"/>
          <p:cNvGrpSpPr/>
          <p:nvPr/>
        </p:nvGrpSpPr>
        <p:grpSpPr>
          <a:xfrm>
            <a:off x="4490186" y="1246644"/>
            <a:ext cx="320810" cy="376919"/>
            <a:chOff x="5394036" y="1791855"/>
            <a:chExt cx="1145309" cy="1089890"/>
          </a:xfrm>
        </p:grpSpPr>
        <p:cxnSp>
          <p:nvCxnSpPr>
            <p:cNvPr id="6" name="Straight Connector 5"/>
            <p:cNvCxnSpPr/>
            <p:nvPr/>
          </p:nvCxnSpPr>
          <p:spPr>
            <a:xfrm>
              <a:off x="5394036" y="1791855"/>
              <a:ext cx="1145309" cy="10898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5467927" y="1791855"/>
              <a:ext cx="914400" cy="10898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4904842" y="1246644"/>
            <a:ext cx="2890535" cy="369332"/>
          </a:xfrm>
          <a:prstGeom prst="rect">
            <a:avLst/>
          </a:prstGeom>
        </p:spPr>
        <p:txBody>
          <a:bodyPr wrap="none">
            <a:spAutoFit/>
          </a:bodyPr>
          <a:lstStyle/>
          <a:p>
            <a:r>
              <a:rPr lang="en-US" sz="1800" dirty="0"/>
              <a:t>computationally expensive</a:t>
            </a:r>
          </a:p>
        </p:txBody>
      </p:sp>
      <p:sp>
        <p:nvSpPr>
          <p:cNvPr id="11" name="Rectangle 10"/>
          <p:cNvSpPr/>
          <p:nvPr/>
        </p:nvSpPr>
        <p:spPr>
          <a:xfrm>
            <a:off x="1024456" y="2693133"/>
            <a:ext cx="7189789" cy="415498"/>
          </a:xfrm>
          <a:prstGeom prst="rect">
            <a:avLst/>
          </a:prstGeom>
        </p:spPr>
        <p:txBody>
          <a:bodyPr wrap="none">
            <a:spAutoFit/>
          </a:bodyPr>
          <a:lstStyle/>
          <a:p>
            <a:r>
              <a:rPr lang="en-US" sz="2100" b="1" dirty="0" err="1"/>
              <a:t>depthwise</a:t>
            </a:r>
            <a:r>
              <a:rPr lang="en-US" sz="2100" b="1" dirty="0"/>
              <a:t> convolution</a:t>
            </a:r>
            <a:r>
              <a:rPr lang="en-US" sz="2100" dirty="0"/>
              <a:t>       &amp;       </a:t>
            </a:r>
            <a:r>
              <a:rPr lang="en-US" sz="2100" b="1" dirty="0"/>
              <a:t>pointwise convolution</a:t>
            </a:r>
            <a:endParaRPr lang="en-US" sz="2100" dirty="0"/>
          </a:p>
        </p:txBody>
      </p:sp>
      <p:sp>
        <p:nvSpPr>
          <p:cNvPr id="12" name="Oval 11"/>
          <p:cNvSpPr/>
          <p:nvPr/>
        </p:nvSpPr>
        <p:spPr>
          <a:xfrm>
            <a:off x="1021763" y="2332835"/>
            <a:ext cx="3067548" cy="113226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Oval 12"/>
          <p:cNvSpPr/>
          <p:nvPr/>
        </p:nvSpPr>
        <p:spPr>
          <a:xfrm>
            <a:off x="5122961" y="2307483"/>
            <a:ext cx="3187665" cy="1178427"/>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p:cNvSpPr/>
          <p:nvPr/>
        </p:nvSpPr>
        <p:spPr>
          <a:xfrm>
            <a:off x="3441876" y="141944"/>
            <a:ext cx="2242922" cy="507831"/>
          </a:xfrm>
          <a:prstGeom prst="rect">
            <a:avLst/>
          </a:prstGeom>
        </p:spPr>
        <p:txBody>
          <a:bodyPr wrap="none">
            <a:spAutoFit/>
          </a:bodyPr>
          <a:lstStyle/>
          <a:p>
            <a:r>
              <a:rPr lang="en-US" sz="2700" b="1" dirty="0"/>
              <a:t>In </a:t>
            </a:r>
            <a:r>
              <a:rPr lang="en-US" sz="2700" b="1" dirty="0" err="1"/>
              <a:t>MobileNet</a:t>
            </a:r>
            <a:endParaRPr lang="en-US" sz="2700" b="1" dirty="0"/>
          </a:p>
        </p:txBody>
      </p:sp>
      <p:grpSp>
        <p:nvGrpSpPr>
          <p:cNvPr id="20" name="Group 19"/>
          <p:cNvGrpSpPr/>
          <p:nvPr/>
        </p:nvGrpSpPr>
        <p:grpSpPr>
          <a:xfrm>
            <a:off x="7885167" y="3246864"/>
            <a:ext cx="629954" cy="335130"/>
            <a:chOff x="9025956" y="5370898"/>
            <a:chExt cx="695560" cy="760395"/>
          </a:xfrm>
        </p:grpSpPr>
        <p:cxnSp>
          <p:nvCxnSpPr>
            <p:cNvPr id="16" name="Straight Connector 15"/>
            <p:cNvCxnSpPr/>
            <p:nvPr/>
          </p:nvCxnSpPr>
          <p:spPr>
            <a:xfrm>
              <a:off x="9025956" y="5794408"/>
              <a:ext cx="223922" cy="33688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9249878" y="5370898"/>
              <a:ext cx="471638" cy="76039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582786" y="3678078"/>
            <a:ext cx="8135608" cy="923330"/>
          </a:xfrm>
          <a:prstGeom prst="rect">
            <a:avLst/>
          </a:prstGeom>
        </p:spPr>
        <p:txBody>
          <a:bodyPr wrap="square">
            <a:spAutoFit/>
          </a:bodyPr>
          <a:lstStyle/>
          <a:p>
            <a:r>
              <a:rPr lang="en-US" sz="1800" dirty="0"/>
              <a:t>These two methods together reduce the number of parameters and computational complexity, making </a:t>
            </a:r>
            <a:r>
              <a:rPr lang="en-US" sz="1800" dirty="0" err="1"/>
              <a:t>MobileNet</a:t>
            </a:r>
            <a:r>
              <a:rPr lang="en-US" sz="1800" dirty="0"/>
              <a:t> more efficient while maintaining good performance for image classification tasks.</a:t>
            </a:r>
          </a:p>
        </p:txBody>
      </p:sp>
      <p:pic>
        <p:nvPicPr>
          <p:cNvPr id="17" name="Picture 16"/>
          <p:cNvPicPr>
            <a:picLocks noChangeAspect="1"/>
          </p:cNvPicPr>
          <p:nvPr/>
        </p:nvPicPr>
        <p:blipFill>
          <a:blip r:embed="rId2"/>
          <a:stretch>
            <a:fillRect/>
          </a:stretch>
        </p:blipFill>
        <p:spPr>
          <a:xfrm>
            <a:off x="8537026" y="926214"/>
            <a:ext cx="617034" cy="3713029"/>
          </a:xfrm>
          <a:prstGeom prst="rect">
            <a:avLst/>
          </a:prstGeom>
        </p:spPr>
      </p:pic>
      <p:pic>
        <p:nvPicPr>
          <p:cNvPr id="19" name="Picture 18"/>
          <p:cNvPicPr>
            <a:picLocks noChangeAspect="1"/>
          </p:cNvPicPr>
          <p:nvPr/>
        </p:nvPicPr>
        <p:blipFill>
          <a:blip r:embed="rId3"/>
          <a:stretch>
            <a:fillRect/>
          </a:stretch>
        </p:blipFill>
        <p:spPr>
          <a:xfrm>
            <a:off x="0" y="665008"/>
            <a:ext cx="675246" cy="3646331"/>
          </a:xfrm>
          <a:prstGeom prst="rect">
            <a:avLst/>
          </a:prstGeom>
        </p:spPr>
      </p:pic>
    </p:spTree>
    <p:extLst>
      <p:ext uri="{BB962C8B-B14F-4D97-AF65-F5344CB8AC3E}">
        <p14:creationId xmlns:p14="http://schemas.microsoft.com/office/powerpoint/2010/main" val="3416637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6910" y="566770"/>
            <a:ext cx="6717614" cy="3577580"/>
          </a:xfrm>
          <a:prstGeom prst="rect">
            <a:avLst/>
          </a:prstGeom>
        </p:spPr>
      </p:pic>
      <p:sp>
        <p:nvSpPr>
          <p:cNvPr id="3" name="Rounded Rectangle 2"/>
          <p:cNvSpPr/>
          <p:nvPr/>
        </p:nvSpPr>
        <p:spPr>
          <a:xfrm>
            <a:off x="7291138" y="566770"/>
            <a:ext cx="519764" cy="12090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 name="Picture 3"/>
          <p:cNvPicPr>
            <a:picLocks noChangeAspect="1"/>
          </p:cNvPicPr>
          <p:nvPr/>
        </p:nvPicPr>
        <p:blipFill>
          <a:blip r:embed="rId3"/>
          <a:stretch>
            <a:fillRect/>
          </a:stretch>
        </p:blipFill>
        <p:spPr>
          <a:xfrm>
            <a:off x="8370849" y="598310"/>
            <a:ext cx="617034" cy="3713029"/>
          </a:xfrm>
          <a:prstGeom prst="rect">
            <a:avLst/>
          </a:prstGeom>
        </p:spPr>
      </p:pic>
      <p:pic>
        <p:nvPicPr>
          <p:cNvPr id="5" name="Picture 4"/>
          <p:cNvPicPr>
            <a:picLocks noChangeAspect="1"/>
          </p:cNvPicPr>
          <p:nvPr/>
        </p:nvPicPr>
        <p:blipFill>
          <a:blip r:embed="rId4"/>
          <a:stretch>
            <a:fillRect/>
          </a:stretch>
        </p:blipFill>
        <p:spPr>
          <a:xfrm>
            <a:off x="0" y="665008"/>
            <a:ext cx="675246" cy="3646331"/>
          </a:xfrm>
          <a:prstGeom prst="rect">
            <a:avLst/>
          </a:prstGeom>
        </p:spPr>
      </p:pic>
    </p:spTree>
    <p:extLst>
      <p:ext uri="{BB962C8B-B14F-4D97-AF65-F5344CB8AC3E}">
        <p14:creationId xmlns:p14="http://schemas.microsoft.com/office/powerpoint/2010/main" val="32153793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8485" y="696856"/>
            <a:ext cx="8070787" cy="4068432"/>
          </a:xfrm>
          <a:prstGeom prst="rect">
            <a:avLst/>
          </a:prstGeom>
        </p:spPr>
      </p:pic>
      <p:sp>
        <p:nvSpPr>
          <p:cNvPr id="3" name="TextBox 2"/>
          <p:cNvSpPr txBox="1"/>
          <p:nvPr/>
        </p:nvSpPr>
        <p:spPr>
          <a:xfrm>
            <a:off x="1602607" y="3970421"/>
            <a:ext cx="1985210" cy="253916"/>
          </a:xfrm>
          <a:prstGeom prst="rect">
            <a:avLst/>
          </a:prstGeom>
          <a:noFill/>
        </p:spPr>
        <p:txBody>
          <a:bodyPr wrap="square" rtlCol="0">
            <a:spAutoFit/>
          </a:bodyPr>
          <a:lstStyle/>
          <a:p>
            <a:r>
              <a:rPr lang="en-US" sz="1050" dirty="0"/>
              <a:t>Input</a:t>
            </a:r>
          </a:p>
        </p:txBody>
      </p:sp>
      <p:sp>
        <p:nvSpPr>
          <p:cNvPr id="4" name="TextBox 3"/>
          <p:cNvSpPr txBox="1"/>
          <p:nvPr/>
        </p:nvSpPr>
        <p:spPr>
          <a:xfrm>
            <a:off x="4611705" y="3326731"/>
            <a:ext cx="1985210" cy="253916"/>
          </a:xfrm>
          <a:prstGeom prst="rect">
            <a:avLst/>
          </a:prstGeom>
          <a:noFill/>
        </p:spPr>
        <p:txBody>
          <a:bodyPr wrap="square" rtlCol="0">
            <a:spAutoFit/>
          </a:bodyPr>
          <a:lstStyle/>
          <a:p>
            <a:r>
              <a:rPr lang="en-US" sz="1050" dirty="0"/>
              <a:t>Filters</a:t>
            </a:r>
          </a:p>
        </p:txBody>
      </p:sp>
      <p:sp>
        <p:nvSpPr>
          <p:cNvPr id="5" name="TextBox 4"/>
          <p:cNvSpPr txBox="1"/>
          <p:nvPr/>
        </p:nvSpPr>
        <p:spPr>
          <a:xfrm>
            <a:off x="7455970" y="3603730"/>
            <a:ext cx="1985210" cy="253916"/>
          </a:xfrm>
          <a:prstGeom prst="rect">
            <a:avLst/>
          </a:prstGeom>
          <a:noFill/>
        </p:spPr>
        <p:txBody>
          <a:bodyPr wrap="square" rtlCol="0">
            <a:spAutoFit/>
          </a:bodyPr>
          <a:lstStyle/>
          <a:p>
            <a:r>
              <a:rPr lang="en-US" sz="1050" dirty="0"/>
              <a:t>Output</a:t>
            </a:r>
          </a:p>
        </p:txBody>
      </p:sp>
      <p:pic>
        <p:nvPicPr>
          <p:cNvPr id="7" name="Picture 6"/>
          <p:cNvPicPr>
            <a:picLocks noChangeAspect="1"/>
          </p:cNvPicPr>
          <p:nvPr/>
        </p:nvPicPr>
        <p:blipFill>
          <a:blip r:embed="rId3"/>
          <a:stretch>
            <a:fillRect/>
          </a:stretch>
        </p:blipFill>
        <p:spPr>
          <a:xfrm>
            <a:off x="8549272" y="1052259"/>
            <a:ext cx="617034" cy="3713029"/>
          </a:xfrm>
          <a:prstGeom prst="rect">
            <a:avLst/>
          </a:prstGeom>
        </p:spPr>
      </p:pic>
      <p:pic>
        <p:nvPicPr>
          <p:cNvPr id="8" name="Picture 7"/>
          <p:cNvPicPr>
            <a:picLocks noChangeAspect="1"/>
          </p:cNvPicPr>
          <p:nvPr/>
        </p:nvPicPr>
        <p:blipFill>
          <a:blip r:embed="rId4"/>
          <a:stretch>
            <a:fillRect/>
          </a:stretch>
        </p:blipFill>
        <p:spPr>
          <a:xfrm>
            <a:off x="0" y="1118957"/>
            <a:ext cx="675246" cy="3646331"/>
          </a:xfrm>
          <a:prstGeom prst="rect">
            <a:avLst/>
          </a:prstGeom>
        </p:spPr>
      </p:pic>
    </p:spTree>
    <p:extLst>
      <p:ext uri="{BB962C8B-B14F-4D97-AF65-F5344CB8AC3E}">
        <p14:creationId xmlns:p14="http://schemas.microsoft.com/office/powerpoint/2010/main" val="7783942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818" y="309796"/>
            <a:ext cx="8536427" cy="4375301"/>
          </a:xfrm>
          <a:prstGeom prst="rect">
            <a:avLst/>
          </a:prstGeom>
        </p:spPr>
      </p:pic>
      <p:sp>
        <p:nvSpPr>
          <p:cNvPr id="5" name="TextBox 4"/>
          <p:cNvSpPr txBox="1"/>
          <p:nvPr/>
        </p:nvSpPr>
        <p:spPr>
          <a:xfrm>
            <a:off x="7471611" y="-909587"/>
            <a:ext cx="2367815" cy="253916"/>
          </a:xfrm>
          <a:prstGeom prst="rect">
            <a:avLst/>
          </a:prstGeom>
          <a:noFill/>
        </p:spPr>
        <p:txBody>
          <a:bodyPr wrap="square" rtlCol="0">
            <a:spAutoFit/>
          </a:bodyPr>
          <a:lstStyle/>
          <a:p>
            <a:r>
              <a:rPr lang="en-US" sz="1050" dirty="0"/>
              <a:t>q</a:t>
            </a:r>
          </a:p>
        </p:txBody>
      </p:sp>
      <p:sp>
        <p:nvSpPr>
          <p:cNvPr id="8" name="Rectangle 5"/>
          <p:cNvSpPr>
            <a:spLocks noChangeArrowheads="1"/>
          </p:cNvSpPr>
          <p:nvPr/>
        </p:nvSpPr>
        <p:spPr bwMode="auto">
          <a:xfrm>
            <a:off x="6836694" y="3202717"/>
            <a:ext cx="2400298"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1350" b="1" dirty="0">
                <a:solidFill>
                  <a:schemeClr val="tx1"/>
                </a:solidFill>
                <a:latin typeface="Arial" panose="020B0604020202020204" pitchFamily="34" charset="0"/>
              </a:rPr>
              <a:t>Output</a:t>
            </a:r>
            <a:r>
              <a:rPr lang="en-US" altLang="en-US" sz="1350" dirty="0">
                <a:solidFill>
                  <a:schemeClr val="tx1"/>
                </a:solidFill>
                <a:latin typeface="Arial" panose="020B0604020202020204" pitchFamily="34" charset="0"/>
              </a:rPr>
              <a:t>:</a:t>
            </a:r>
          </a:p>
          <a:p>
            <a:pPr defTabSz="685800" eaLnBrk="0" fontAlgn="base" hangingPunct="0">
              <a:spcBef>
                <a:spcPct val="0"/>
              </a:spcBef>
              <a:spcAft>
                <a:spcPct val="0"/>
              </a:spcAft>
              <a:buClrTx/>
            </a:pPr>
            <a:r>
              <a:rPr lang="en-US" altLang="en-US" sz="1350" dirty="0">
                <a:solidFill>
                  <a:schemeClr val="tx1"/>
                </a:solidFill>
                <a:latin typeface="Arial" panose="020B0604020202020204" pitchFamily="34" charset="0"/>
              </a:rPr>
              <a:t>Output size = </a:t>
            </a:r>
            <a:r>
              <a:rPr lang="en-US" altLang="en-US" sz="1350" b="1" dirty="0">
                <a:solidFill>
                  <a:schemeClr val="tx1"/>
                </a:solidFill>
                <a:latin typeface="Arial" panose="020B0604020202020204" pitchFamily="34" charset="0"/>
              </a:rPr>
              <a:t>4 × 4 × 5</a:t>
            </a:r>
          </a:p>
          <a:p>
            <a:pPr lvl="0" eaLnBrk="0" fontAlgn="base" hangingPunct="0">
              <a:spcBef>
                <a:spcPct val="0"/>
              </a:spcBef>
              <a:spcAft>
                <a:spcPct val="0"/>
              </a:spcAft>
            </a:pPr>
            <a:r>
              <a:rPr lang="en-US" altLang="en-US" sz="1050" dirty="0">
                <a:latin typeface="Arial" panose="020B0604020202020204" pitchFamily="34" charset="0"/>
              </a:rPr>
              <a:t>Width &amp; height = </a:t>
            </a:r>
            <a:r>
              <a:rPr lang="en-US" altLang="en-US" sz="1050" b="1" dirty="0">
                <a:latin typeface="Arial" panose="020B0604020202020204" pitchFamily="34" charset="0"/>
              </a:rPr>
              <a:t>4 × 4</a:t>
            </a:r>
            <a:r>
              <a:rPr lang="en-US" altLang="en-US" sz="1050" dirty="0">
                <a:latin typeface="Arial" panose="020B0604020202020204" pitchFamily="34" charset="0"/>
              </a:rPr>
              <a:t> </a:t>
            </a:r>
          </a:p>
          <a:p>
            <a:pPr lvl="0" eaLnBrk="0" fontAlgn="base" hangingPunct="0">
              <a:spcBef>
                <a:spcPct val="0"/>
              </a:spcBef>
              <a:spcAft>
                <a:spcPct val="0"/>
              </a:spcAft>
            </a:pPr>
            <a:r>
              <a:rPr lang="en-US" altLang="en-US" sz="1050" dirty="0">
                <a:latin typeface="Arial" panose="020B0604020202020204" pitchFamily="34" charset="0"/>
              </a:rPr>
              <a:t>Channels = </a:t>
            </a:r>
            <a:r>
              <a:rPr lang="en-US" altLang="en-US" sz="1050" b="1" dirty="0">
                <a:latin typeface="Arial" panose="020B0604020202020204" pitchFamily="34" charset="0"/>
              </a:rPr>
              <a:t>5</a:t>
            </a:r>
            <a:endParaRPr lang="en-US" altLang="en-US" sz="1050" dirty="0">
              <a:latin typeface="Arial" panose="020B0604020202020204" pitchFamily="34" charset="0"/>
            </a:endParaRPr>
          </a:p>
          <a:p>
            <a:pPr defTabSz="685800" eaLnBrk="0" fontAlgn="base" hangingPunct="0">
              <a:spcBef>
                <a:spcPct val="0"/>
              </a:spcBef>
              <a:spcAft>
                <a:spcPct val="0"/>
              </a:spcAft>
              <a:buClrTx/>
            </a:pPr>
            <a:endParaRPr lang="en-US" altLang="en-US" sz="1350" dirty="0">
              <a:solidFill>
                <a:schemeClr val="tx1"/>
              </a:solidFill>
              <a:latin typeface="Arial" panose="020B0604020202020204" pitchFamily="34" charset="0"/>
            </a:endParaRPr>
          </a:p>
          <a:p>
            <a:pPr defTabSz="685800" eaLnBrk="0" fontAlgn="base" hangingPunct="0">
              <a:spcBef>
                <a:spcPct val="0"/>
              </a:spcBef>
              <a:spcAft>
                <a:spcPct val="0"/>
              </a:spcAft>
              <a:buClrTx/>
            </a:pPr>
            <a:endParaRPr lang="en-US" altLang="en-US" sz="1350" dirty="0">
              <a:solidFill>
                <a:schemeClr val="tx1"/>
              </a:solidFill>
              <a:latin typeface="Arial" panose="020B0604020202020204" pitchFamily="34" charset="0"/>
            </a:endParaRPr>
          </a:p>
        </p:txBody>
      </p:sp>
      <p:sp>
        <p:nvSpPr>
          <p:cNvPr id="9" name="Rectangle 8"/>
          <p:cNvSpPr/>
          <p:nvPr/>
        </p:nvSpPr>
        <p:spPr>
          <a:xfrm>
            <a:off x="850291" y="3708259"/>
            <a:ext cx="2181668" cy="738664"/>
          </a:xfrm>
          <a:prstGeom prst="rect">
            <a:avLst/>
          </a:prstGeom>
        </p:spPr>
        <p:txBody>
          <a:bodyPr wrap="square">
            <a:spAutoFit/>
          </a:bodyPr>
          <a:lstStyle/>
          <a:p>
            <a:pPr lvl="0" eaLnBrk="0" fontAlgn="base" hangingPunct="0">
              <a:spcBef>
                <a:spcPct val="0"/>
              </a:spcBef>
              <a:spcAft>
                <a:spcPct val="0"/>
              </a:spcAft>
            </a:pPr>
            <a:r>
              <a:rPr lang="en-US" altLang="en-US" sz="1050" b="1" dirty="0">
                <a:latin typeface="Arial" panose="020B0604020202020204" pitchFamily="34" charset="0"/>
              </a:rPr>
              <a:t>Input</a:t>
            </a:r>
            <a:r>
              <a:rPr lang="en-US" altLang="en-US" sz="1050" dirty="0">
                <a:latin typeface="Arial" panose="020B0604020202020204" pitchFamily="34" charset="0"/>
              </a:rPr>
              <a:t>:</a:t>
            </a:r>
            <a:br>
              <a:rPr lang="en-US" altLang="en-US" sz="1050" dirty="0">
                <a:latin typeface="Arial" panose="020B0604020202020204" pitchFamily="34" charset="0"/>
              </a:rPr>
            </a:br>
            <a:r>
              <a:rPr lang="en-US" altLang="en-US" sz="1050" dirty="0">
                <a:latin typeface="Arial" panose="020B0604020202020204" pitchFamily="34" charset="0"/>
              </a:rPr>
              <a:t>Size = </a:t>
            </a:r>
            <a:r>
              <a:rPr lang="en-US" altLang="en-US" sz="1050" b="1" dirty="0">
                <a:latin typeface="Arial" panose="020B0604020202020204" pitchFamily="34" charset="0"/>
              </a:rPr>
              <a:t>6 × 6 × 3</a:t>
            </a:r>
            <a:r>
              <a:rPr lang="en-US" altLang="en-US" sz="1050" dirty="0">
                <a:latin typeface="Arial" panose="020B0604020202020204" pitchFamily="34" charset="0"/>
              </a:rPr>
              <a:t> </a:t>
            </a:r>
          </a:p>
          <a:p>
            <a:pPr lvl="0" eaLnBrk="0" fontAlgn="base" hangingPunct="0">
              <a:spcBef>
                <a:spcPct val="0"/>
              </a:spcBef>
              <a:spcAft>
                <a:spcPct val="0"/>
              </a:spcAft>
            </a:pPr>
            <a:r>
              <a:rPr lang="en-US" altLang="en-US" sz="1050" dirty="0">
                <a:latin typeface="Arial" panose="020B0604020202020204" pitchFamily="34" charset="0"/>
              </a:rPr>
              <a:t>Width &amp; Height = </a:t>
            </a:r>
            <a:r>
              <a:rPr lang="en-US" altLang="en-US" sz="1050" b="1" dirty="0">
                <a:latin typeface="Arial" panose="020B0604020202020204" pitchFamily="34" charset="0"/>
              </a:rPr>
              <a:t>6 × 6</a:t>
            </a:r>
            <a:r>
              <a:rPr lang="en-US" altLang="en-US" sz="1050" dirty="0">
                <a:latin typeface="Arial" panose="020B0604020202020204" pitchFamily="34" charset="0"/>
              </a:rPr>
              <a:t> </a:t>
            </a:r>
          </a:p>
          <a:p>
            <a:pPr lvl="0" eaLnBrk="0" fontAlgn="base" hangingPunct="0">
              <a:spcBef>
                <a:spcPct val="0"/>
              </a:spcBef>
              <a:spcAft>
                <a:spcPct val="0"/>
              </a:spcAft>
            </a:pPr>
            <a:r>
              <a:rPr lang="en-US" altLang="en-US" sz="1050" dirty="0">
                <a:latin typeface="Arial" panose="020B0604020202020204" pitchFamily="34" charset="0"/>
              </a:rPr>
              <a:t>Depth/Channels = </a:t>
            </a:r>
            <a:r>
              <a:rPr lang="en-US" altLang="en-US" sz="1050" b="1" dirty="0">
                <a:latin typeface="Arial" panose="020B0604020202020204" pitchFamily="34" charset="0"/>
              </a:rPr>
              <a:t>3</a:t>
            </a:r>
            <a:endParaRPr lang="en-US" altLang="en-US" sz="1050" dirty="0">
              <a:latin typeface="Arial" panose="020B0604020202020204" pitchFamily="34" charset="0"/>
            </a:endParaRPr>
          </a:p>
        </p:txBody>
      </p:sp>
      <p:sp>
        <p:nvSpPr>
          <p:cNvPr id="10" name="Rectangle 9"/>
          <p:cNvSpPr/>
          <p:nvPr/>
        </p:nvSpPr>
        <p:spPr>
          <a:xfrm>
            <a:off x="4123244" y="3258135"/>
            <a:ext cx="4572000" cy="738664"/>
          </a:xfrm>
          <a:prstGeom prst="rect">
            <a:avLst/>
          </a:prstGeom>
        </p:spPr>
        <p:txBody>
          <a:bodyPr>
            <a:spAutoFit/>
          </a:bodyPr>
          <a:lstStyle/>
          <a:p>
            <a:pPr lvl="0" eaLnBrk="0" fontAlgn="base" hangingPunct="0">
              <a:spcBef>
                <a:spcPct val="0"/>
              </a:spcBef>
              <a:spcAft>
                <a:spcPct val="0"/>
              </a:spcAft>
            </a:pPr>
            <a:r>
              <a:rPr lang="en-US" altLang="en-US" sz="1050" b="1" dirty="0">
                <a:latin typeface="Arial" panose="020B0604020202020204" pitchFamily="34" charset="0"/>
              </a:rPr>
              <a:t>Filters</a:t>
            </a:r>
            <a:r>
              <a:rPr lang="en-US" altLang="en-US" sz="1050" dirty="0">
                <a:latin typeface="Arial" panose="020B0604020202020204" pitchFamily="34" charset="0"/>
              </a:rPr>
              <a:t>:</a:t>
            </a:r>
          </a:p>
          <a:p>
            <a:pPr lvl="0" eaLnBrk="0" fontAlgn="base" hangingPunct="0">
              <a:spcBef>
                <a:spcPct val="0"/>
              </a:spcBef>
              <a:spcAft>
                <a:spcPct val="0"/>
              </a:spcAft>
            </a:pPr>
            <a:r>
              <a:rPr lang="en-US" altLang="en-US" sz="1050" dirty="0">
                <a:latin typeface="Arial" panose="020B0604020202020204" pitchFamily="34" charset="0"/>
              </a:rPr>
              <a:t>Size = </a:t>
            </a:r>
            <a:r>
              <a:rPr lang="en-US" altLang="en-US" sz="1050" b="1" dirty="0">
                <a:latin typeface="Arial" panose="020B0604020202020204" pitchFamily="34" charset="0"/>
              </a:rPr>
              <a:t>3 × 3 × 3</a:t>
            </a:r>
            <a:r>
              <a:rPr lang="en-US" altLang="en-US" sz="1050" dirty="0">
                <a:latin typeface="Arial" panose="020B0604020202020204" pitchFamily="34" charset="0"/>
              </a:rPr>
              <a:t>:</a:t>
            </a:r>
          </a:p>
          <a:p>
            <a:pPr lvl="0" eaLnBrk="0" fontAlgn="base" hangingPunct="0">
              <a:spcBef>
                <a:spcPct val="0"/>
              </a:spcBef>
              <a:spcAft>
                <a:spcPct val="0"/>
              </a:spcAft>
            </a:pPr>
            <a:r>
              <a:rPr lang="en-US" altLang="en-US" sz="1050" dirty="0">
                <a:latin typeface="Arial" panose="020B0604020202020204" pitchFamily="34" charset="0"/>
              </a:rPr>
              <a:t>Width &amp; height = </a:t>
            </a:r>
            <a:r>
              <a:rPr lang="en-US" altLang="en-US" sz="1050" b="1" dirty="0">
                <a:latin typeface="Arial" panose="020B0604020202020204" pitchFamily="34" charset="0"/>
              </a:rPr>
              <a:t>3 × 3</a:t>
            </a:r>
            <a:r>
              <a:rPr lang="en-US" altLang="en-US" sz="1050" dirty="0">
                <a:latin typeface="Arial" panose="020B0604020202020204" pitchFamily="34" charset="0"/>
              </a:rPr>
              <a:t>: </a:t>
            </a:r>
          </a:p>
          <a:p>
            <a:pPr lvl="0" eaLnBrk="0" fontAlgn="base" hangingPunct="0">
              <a:spcBef>
                <a:spcPct val="0"/>
              </a:spcBef>
              <a:spcAft>
                <a:spcPct val="0"/>
              </a:spcAft>
            </a:pPr>
            <a:r>
              <a:rPr lang="en-US" altLang="en-US" sz="1050" dirty="0">
                <a:latin typeface="Arial" panose="020B0604020202020204" pitchFamily="34" charset="0"/>
              </a:rPr>
              <a:t>Channels = </a:t>
            </a:r>
            <a:r>
              <a:rPr lang="en-US" altLang="en-US" sz="1050" b="1" dirty="0">
                <a:latin typeface="Arial" panose="020B0604020202020204" pitchFamily="34" charset="0"/>
              </a:rPr>
              <a:t>3</a:t>
            </a:r>
            <a:endParaRPr lang="en-US" altLang="en-US" sz="1050" dirty="0">
              <a:latin typeface="Arial" panose="020B0604020202020204" pitchFamily="34" charset="0"/>
            </a:endParaRPr>
          </a:p>
        </p:txBody>
      </p:sp>
      <p:sp>
        <p:nvSpPr>
          <p:cNvPr id="11" name="Rectangle 10"/>
          <p:cNvSpPr/>
          <p:nvPr/>
        </p:nvSpPr>
        <p:spPr>
          <a:xfrm>
            <a:off x="6772225" y="915732"/>
            <a:ext cx="2056548" cy="415498"/>
          </a:xfrm>
          <a:prstGeom prst="rect">
            <a:avLst/>
          </a:prstGeom>
        </p:spPr>
        <p:txBody>
          <a:bodyPr wrap="square">
            <a:spAutoFit/>
          </a:bodyPr>
          <a:lstStyle/>
          <a:p>
            <a:pPr lvl="0" eaLnBrk="0" fontAlgn="base" hangingPunct="0">
              <a:spcBef>
                <a:spcPct val="0"/>
              </a:spcBef>
              <a:spcAft>
                <a:spcPct val="0"/>
              </a:spcAft>
            </a:pPr>
            <a:r>
              <a:rPr lang="en-US" altLang="en-US" sz="1050" b="1" dirty="0">
                <a:solidFill>
                  <a:srgbClr val="FF0000"/>
                </a:solidFill>
                <a:latin typeface="Arial" panose="020B0604020202020204" pitchFamily="34" charset="0"/>
              </a:rPr>
              <a:t>Number of Filters</a:t>
            </a:r>
            <a:r>
              <a:rPr lang="en-US" altLang="en-US" sz="1050" dirty="0">
                <a:solidFill>
                  <a:srgbClr val="FF0000"/>
                </a:solidFill>
                <a:latin typeface="Arial" panose="020B0604020202020204" pitchFamily="34" charset="0"/>
              </a:rPr>
              <a:t> = </a:t>
            </a:r>
            <a:r>
              <a:rPr lang="en-US" altLang="en-US" sz="1050" b="1" dirty="0">
                <a:solidFill>
                  <a:srgbClr val="FF0000"/>
                </a:solidFill>
                <a:latin typeface="Arial" panose="020B0604020202020204" pitchFamily="34" charset="0"/>
              </a:rPr>
              <a:t>5</a:t>
            </a:r>
            <a:r>
              <a:rPr lang="en-US" altLang="en-US" sz="1050" dirty="0">
                <a:solidFill>
                  <a:srgbClr val="FF0000"/>
                </a:solidFill>
                <a:latin typeface="Arial" panose="020B0604020202020204" pitchFamily="34" charset="0"/>
              </a:rPr>
              <a:t> (you want 5 output channels).</a:t>
            </a:r>
          </a:p>
        </p:txBody>
      </p:sp>
      <p:pic>
        <p:nvPicPr>
          <p:cNvPr id="14" name="Picture 13"/>
          <p:cNvPicPr>
            <a:picLocks noChangeAspect="1"/>
          </p:cNvPicPr>
          <p:nvPr/>
        </p:nvPicPr>
        <p:blipFill>
          <a:blip r:embed="rId3"/>
          <a:stretch>
            <a:fillRect/>
          </a:stretch>
        </p:blipFill>
        <p:spPr>
          <a:xfrm>
            <a:off x="0" y="4710544"/>
            <a:ext cx="2212886" cy="432956"/>
          </a:xfrm>
          <a:prstGeom prst="rect">
            <a:avLst/>
          </a:prstGeom>
        </p:spPr>
      </p:pic>
      <p:pic>
        <p:nvPicPr>
          <p:cNvPr id="15" name="Picture 14"/>
          <p:cNvPicPr>
            <a:picLocks noChangeAspect="1"/>
          </p:cNvPicPr>
          <p:nvPr/>
        </p:nvPicPr>
        <p:blipFill>
          <a:blip r:embed="rId3"/>
          <a:stretch>
            <a:fillRect/>
          </a:stretch>
        </p:blipFill>
        <p:spPr>
          <a:xfrm>
            <a:off x="6931114" y="4683284"/>
            <a:ext cx="2212886" cy="432956"/>
          </a:xfrm>
          <a:prstGeom prst="rect">
            <a:avLst/>
          </a:prstGeom>
        </p:spPr>
      </p:pic>
    </p:spTree>
    <p:extLst>
      <p:ext uri="{BB962C8B-B14F-4D97-AF65-F5344CB8AC3E}">
        <p14:creationId xmlns:p14="http://schemas.microsoft.com/office/powerpoint/2010/main" val="26000616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98849" y="245331"/>
            <a:ext cx="6715125" cy="3064669"/>
          </a:xfrm>
          <a:prstGeom prst="rect">
            <a:avLst/>
          </a:prstGeom>
        </p:spPr>
      </p:pic>
      <p:pic>
        <p:nvPicPr>
          <p:cNvPr id="4" name="Picture 3"/>
          <p:cNvPicPr>
            <a:picLocks noChangeAspect="1"/>
          </p:cNvPicPr>
          <p:nvPr/>
        </p:nvPicPr>
        <p:blipFill>
          <a:blip r:embed="rId3"/>
          <a:stretch>
            <a:fillRect/>
          </a:stretch>
        </p:blipFill>
        <p:spPr>
          <a:xfrm>
            <a:off x="543301" y="3212996"/>
            <a:ext cx="6757988" cy="1821656"/>
          </a:xfrm>
          <a:prstGeom prst="rect">
            <a:avLst/>
          </a:prstGeom>
        </p:spPr>
      </p:pic>
      <p:pic>
        <p:nvPicPr>
          <p:cNvPr id="5" name="Picture 4"/>
          <p:cNvPicPr>
            <a:picLocks noChangeAspect="1"/>
          </p:cNvPicPr>
          <p:nvPr/>
        </p:nvPicPr>
        <p:blipFill>
          <a:blip r:embed="rId4"/>
          <a:stretch>
            <a:fillRect/>
          </a:stretch>
        </p:blipFill>
        <p:spPr>
          <a:xfrm>
            <a:off x="8370849" y="598310"/>
            <a:ext cx="617034" cy="3713029"/>
          </a:xfrm>
          <a:prstGeom prst="rect">
            <a:avLst/>
          </a:prstGeom>
        </p:spPr>
      </p:pic>
      <p:pic>
        <p:nvPicPr>
          <p:cNvPr id="6" name="Picture 5"/>
          <p:cNvPicPr>
            <a:picLocks noChangeAspect="1"/>
          </p:cNvPicPr>
          <p:nvPr/>
        </p:nvPicPr>
        <p:blipFill>
          <a:blip r:embed="rId5"/>
          <a:stretch>
            <a:fillRect/>
          </a:stretch>
        </p:blipFill>
        <p:spPr>
          <a:xfrm>
            <a:off x="0" y="665008"/>
            <a:ext cx="675246" cy="3646331"/>
          </a:xfrm>
          <a:prstGeom prst="rect">
            <a:avLst/>
          </a:prstGeom>
        </p:spPr>
      </p:pic>
    </p:spTree>
    <p:extLst>
      <p:ext uri="{BB962C8B-B14F-4D97-AF65-F5344CB8AC3E}">
        <p14:creationId xmlns:p14="http://schemas.microsoft.com/office/powerpoint/2010/main" val="1413579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6931" y="184261"/>
            <a:ext cx="7322344" cy="2393156"/>
          </a:xfrm>
          <a:prstGeom prst="rect">
            <a:avLst/>
          </a:prstGeom>
        </p:spPr>
      </p:pic>
      <p:pic>
        <p:nvPicPr>
          <p:cNvPr id="3" name="Picture 2"/>
          <p:cNvPicPr>
            <a:picLocks noChangeAspect="1"/>
          </p:cNvPicPr>
          <p:nvPr/>
        </p:nvPicPr>
        <p:blipFill>
          <a:blip r:embed="rId3"/>
          <a:stretch>
            <a:fillRect/>
          </a:stretch>
        </p:blipFill>
        <p:spPr>
          <a:xfrm>
            <a:off x="716931" y="2577417"/>
            <a:ext cx="7815263" cy="2157413"/>
          </a:xfrm>
          <a:prstGeom prst="rect">
            <a:avLst/>
          </a:prstGeom>
        </p:spPr>
      </p:pic>
      <p:pic>
        <p:nvPicPr>
          <p:cNvPr id="4" name="Picture 3"/>
          <p:cNvPicPr>
            <a:picLocks noChangeAspect="1"/>
          </p:cNvPicPr>
          <p:nvPr/>
        </p:nvPicPr>
        <p:blipFill>
          <a:blip r:embed="rId4"/>
          <a:stretch>
            <a:fillRect/>
          </a:stretch>
        </p:blipFill>
        <p:spPr>
          <a:xfrm>
            <a:off x="8370849" y="598310"/>
            <a:ext cx="617034" cy="3713029"/>
          </a:xfrm>
          <a:prstGeom prst="rect">
            <a:avLst/>
          </a:prstGeom>
        </p:spPr>
      </p:pic>
      <p:pic>
        <p:nvPicPr>
          <p:cNvPr id="5" name="Picture 4"/>
          <p:cNvPicPr>
            <a:picLocks noChangeAspect="1"/>
          </p:cNvPicPr>
          <p:nvPr/>
        </p:nvPicPr>
        <p:blipFill>
          <a:blip r:embed="rId5"/>
          <a:stretch>
            <a:fillRect/>
          </a:stretch>
        </p:blipFill>
        <p:spPr>
          <a:xfrm>
            <a:off x="0" y="665008"/>
            <a:ext cx="675246" cy="3646331"/>
          </a:xfrm>
          <a:prstGeom prst="rect">
            <a:avLst/>
          </a:prstGeom>
        </p:spPr>
      </p:pic>
    </p:spTree>
    <p:extLst>
      <p:ext uri="{BB962C8B-B14F-4D97-AF65-F5344CB8AC3E}">
        <p14:creationId xmlns:p14="http://schemas.microsoft.com/office/powerpoint/2010/main" val="37757689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1127" y="984536"/>
            <a:ext cx="8336756" cy="3128963"/>
          </a:xfrm>
          <a:prstGeom prst="rect">
            <a:avLst/>
          </a:prstGeom>
        </p:spPr>
      </p:pic>
      <p:pic>
        <p:nvPicPr>
          <p:cNvPr id="3" name="Picture 2"/>
          <p:cNvPicPr>
            <a:picLocks noChangeAspect="1"/>
          </p:cNvPicPr>
          <p:nvPr/>
        </p:nvPicPr>
        <p:blipFill>
          <a:blip r:embed="rId3"/>
          <a:stretch>
            <a:fillRect/>
          </a:stretch>
        </p:blipFill>
        <p:spPr>
          <a:xfrm>
            <a:off x="8370849" y="598310"/>
            <a:ext cx="617034" cy="3713029"/>
          </a:xfrm>
          <a:prstGeom prst="rect">
            <a:avLst/>
          </a:prstGeom>
        </p:spPr>
      </p:pic>
      <p:pic>
        <p:nvPicPr>
          <p:cNvPr id="4" name="Picture 3"/>
          <p:cNvPicPr>
            <a:picLocks noChangeAspect="1"/>
          </p:cNvPicPr>
          <p:nvPr/>
        </p:nvPicPr>
        <p:blipFill>
          <a:blip r:embed="rId4"/>
          <a:stretch>
            <a:fillRect/>
          </a:stretch>
        </p:blipFill>
        <p:spPr>
          <a:xfrm>
            <a:off x="0" y="665008"/>
            <a:ext cx="675246" cy="3646331"/>
          </a:xfrm>
          <a:prstGeom prst="rect">
            <a:avLst/>
          </a:prstGeom>
        </p:spPr>
      </p:pic>
    </p:spTree>
    <p:extLst>
      <p:ext uri="{BB962C8B-B14F-4D97-AF65-F5344CB8AC3E}">
        <p14:creationId xmlns:p14="http://schemas.microsoft.com/office/powerpoint/2010/main" val="34074758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58605" y="598310"/>
            <a:ext cx="6128885" cy="3141329"/>
          </a:xfrm>
          <a:prstGeom prst="rect">
            <a:avLst/>
          </a:prstGeom>
        </p:spPr>
      </p:pic>
      <p:pic>
        <p:nvPicPr>
          <p:cNvPr id="2" name="Picture 1"/>
          <p:cNvPicPr>
            <a:picLocks noChangeAspect="1"/>
          </p:cNvPicPr>
          <p:nvPr/>
        </p:nvPicPr>
        <p:blipFill>
          <a:blip r:embed="rId3"/>
          <a:stretch>
            <a:fillRect/>
          </a:stretch>
        </p:blipFill>
        <p:spPr>
          <a:xfrm>
            <a:off x="2108233" y="3295624"/>
            <a:ext cx="5014913" cy="1671638"/>
          </a:xfrm>
          <a:prstGeom prst="rect">
            <a:avLst/>
          </a:prstGeom>
        </p:spPr>
      </p:pic>
      <p:pic>
        <p:nvPicPr>
          <p:cNvPr id="4" name="Picture 3"/>
          <p:cNvPicPr>
            <a:picLocks noChangeAspect="1"/>
          </p:cNvPicPr>
          <p:nvPr/>
        </p:nvPicPr>
        <p:blipFill>
          <a:blip r:embed="rId4"/>
          <a:stretch>
            <a:fillRect/>
          </a:stretch>
        </p:blipFill>
        <p:spPr>
          <a:xfrm>
            <a:off x="8370849" y="598310"/>
            <a:ext cx="617034" cy="3713029"/>
          </a:xfrm>
          <a:prstGeom prst="rect">
            <a:avLst/>
          </a:prstGeom>
        </p:spPr>
      </p:pic>
      <p:pic>
        <p:nvPicPr>
          <p:cNvPr id="5" name="Picture 4"/>
          <p:cNvPicPr>
            <a:picLocks noChangeAspect="1"/>
          </p:cNvPicPr>
          <p:nvPr/>
        </p:nvPicPr>
        <p:blipFill>
          <a:blip r:embed="rId5"/>
          <a:stretch>
            <a:fillRect/>
          </a:stretch>
        </p:blipFill>
        <p:spPr>
          <a:xfrm>
            <a:off x="0" y="665008"/>
            <a:ext cx="675246" cy="3646331"/>
          </a:xfrm>
          <a:prstGeom prst="rect">
            <a:avLst/>
          </a:prstGeom>
        </p:spPr>
      </p:pic>
    </p:spTree>
    <p:extLst>
      <p:ext uri="{BB962C8B-B14F-4D97-AF65-F5344CB8AC3E}">
        <p14:creationId xmlns:p14="http://schemas.microsoft.com/office/powerpoint/2010/main" val="3855084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6333" y="1750979"/>
            <a:ext cx="7548011" cy="1810409"/>
          </a:xfrm>
          <a:prstGeom prst="rect">
            <a:avLst/>
          </a:prstGeom>
        </p:spPr>
      </p:pic>
      <p:pic>
        <p:nvPicPr>
          <p:cNvPr id="4" name="Picture 3"/>
          <p:cNvPicPr>
            <a:picLocks noChangeAspect="1"/>
          </p:cNvPicPr>
          <p:nvPr/>
        </p:nvPicPr>
        <p:blipFill>
          <a:blip r:embed="rId3"/>
          <a:stretch>
            <a:fillRect/>
          </a:stretch>
        </p:blipFill>
        <p:spPr>
          <a:xfrm>
            <a:off x="8370849" y="598310"/>
            <a:ext cx="617034" cy="3713029"/>
          </a:xfrm>
          <a:prstGeom prst="rect">
            <a:avLst/>
          </a:prstGeom>
        </p:spPr>
      </p:pic>
      <p:pic>
        <p:nvPicPr>
          <p:cNvPr id="5" name="Picture 4"/>
          <p:cNvPicPr>
            <a:picLocks noChangeAspect="1"/>
          </p:cNvPicPr>
          <p:nvPr/>
        </p:nvPicPr>
        <p:blipFill>
          <a:blip r:embed="rId4"/>
          <a:stretch>
            <a:fillRect/>
          </a:stretch>
        </p:blipFill>
        <p:spPr>
          <a:xfrm>
            <a:off x="0" y="665008"/>
            <a:ext cx="675246" cy="3646331"/>
          </a:xfrm>
          <a:prstGeom prst="rect">
            <a:avLst/>
          </a:prstGeom>
        </p:spPr>
      </p:pic>
    </p:spTree>
    <p:extLst>
      <p:ext uri="{BB962C8B-B14F-4D97-AF65-F5344CB8AC3E}">
        <p14:creationId xmlns:p14="http://schemas.microsoft.com/office/powerpoint/2010/main" val="380543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6" name="Google Shape;2177;p39"/>
          <p:cNvSpPr txBox="1">
            <a:spLocks noGrp="1"/>
          </p:cNvSpPr>
          <p:nvPr>
            <p:ph type="title"/>
          </p:nvPr>
        </p:nvSpPr>
        <p:spPr>
          <a:xfrm>
            <a:off x="2236400" y="309787"/>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In Simple Terms</a:t>
            </a:r>
            <a:endParaRPr dirty="0"/>
          </a:p>
        </p:txBody>
      </p:sp>
      <p:sp>
        <p:nvSpPr>
          <p:cNvPr id="8" name="Google Shape;2178;p39"/>
          <p:cNvSpPr txBox="1">
            <a:spLocks noGrp="1"/>
          </p:cNvSpPr>
          <p:nvPr>
            <p:ph type="subTitle" idx="1"/>
          </p:nvPr>
        </p:nvSpPr>
        <p:spPr>
          <a:xfrm>
            <a:off x="1364046" y="1246077"/>
            <a:ext cx="6554308" cy="1134000"/>
          </a:xfrm>
          <a:prstGeom prst="rect">
            <a:avLst/>
          </a:prstGeom>
        </p:spPr>
        <p:txBody>
          <a:bodyPr spcFirstLastPara="1" wrap="square" lIns="91425" tIns="91425" rIns="91425" bIns="91425" anchor="t" anchorCtr="0">
            <a:noAutofit/>
          </a:bodyPr>
          <a:lstStyle/>
          <a:p>
            <a:pPr algn="l"/>
            <a:r>
              <a:rPr lang="en-US" dirty="0" err="1"/>
              <a:t>MobileNet</a:t>
            </a:r>
            <a:r>
              <a:rPr lang="en-US" dirty="0"/>
              <a:t> is a type of deep learning model designed specifically to run efficiently on mobile devices, tablets, and other devices with limited computing power. It is optimized to be lightweight, fast, and still provide high accuracy for tasks like recognizing images, objects, and patterns</a:t>
            </a:r>
            <a:r>
              <a:rPr lang="en-US" dirty="0" smtClean="0"/>
              <a:t>.</a:t>
            </a:r>
            <a:r>
              <a:rPr lang="en-US" dirty="0"/>
              <a:t> </a:t>
            </a:r>
          </a:p>
          <a:p>
            <a:pPr marL="0" lvl="0" indent="0" algn="l" rtl="0">
              <a:spcBef>
                <a:spcPts val="0"/>
              </a:spcBef>
              <a:spcAft>
                <a:spcPts val="0"/>
              </a:spcAft>
              <a:buNone/>
            </a:pPr>
            <a:endParaRPr dirty="0">
              <a:latin typeface="Barlow Semi Condensed"/>
              <a:ea typeface="Barlow Semi Condensed"/>
              <a:cs typeface="Barlow Semi Condensed"/>
              <a:sym typeface="Barlow Semi Condensed"/>
            </a:endParaRPr>
          </a:p>
        </p:txBody>
      </p:sp>
      <p:sp>
        <p:nvSpPr>
          <p:cNvPr id="13" name="Google Shape;2178;p39"/>
          <p:cNvSpPr txBox="1">
            <a:spLocks/>
          </p:cNvSpPr>
          <p:nvPr/>
        </p:nvSpPr>
        <p:spPr>
          <a:xfrm>
            <a:off x="1364046" y="2846278"/>
            <a:ext cx="6554308" cy="113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dirty="0"/>
              <a:t>Think of </a:t>
            </a:r>
            <a:r>
              <a:rPr lang="en-US" dirty="0" err="1"/>
              <a:t>MobileNet</a:t>
            </a:r>
            <a:r>
              <a:rPr lang="en-US" dirty="0"/>
              <a:t> as a compact yet powerful model that makes it possible to use machine learning on devices like your phone without needing a supercomputer.</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8575" y="671209"/>
            <a:ext cx="7978246" cy="3910520"/>
          </a:xfrm>
          <a:prstGeom prst="rect">
            <a:avLst/>
          </a:prstGeom>
        </p:spPr>
      </p:pic>
      <p:cxnSp>
        <p:nvCxnSpPr>
          <p:cNvPr id="3" name="Straight Connector 2"/>
          <p:cNvCxnSpPr/>
          <p:nvPr/>
        </p:nvCxnSpPr>
        <p:spPr>
          <a:xfrm flipH="1">
            <a:off x="362752" y="2052788"/>
            <a:ext cx="548640"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flipH="1">
            <a:off x="362752" y="1791700"/>
            <a:ext cx="699034"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flipH="1" flipV="1">
            <a:off x="362752" y="1619651"/>
            <a:ext cx="856648" cy="4808"/>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7718" y="1445451"/>
            <a:ext cx="265034" cy="577081"/>
          </a:xfrm>
          <a:prstGeom prst="rect">
            <a:avLst/>
          </a:prstGeom>
          <a:noFill/>
        </p:spPr>
        <p:txBody>
          <a:bodyPr wrap="square" rtlCol="0">
            <a:spAutoFit/>
          </a:bodyPr>
          <a:lstStyle/>
          <a:p>
            <a:r>
              <a:rPr lang="en-US" sz="1050" dirty="0"/>
              <a:t>3</a:t>
            </a:r>
          </a:p>
          <a:p>
            <a:r>
              <a:rPr lang="en-US" sz="1050" dirty="0"/>
              <a:t>2</a:t>
            </a:r>
          </a:p>
          <a:p>
            <a:r>
              <a:rPr lang="en-US" sz="1050" dirty="0"/>
              <a:t>1</a:t>
            </a:r>
          </a:p>
        </p:txBody>
      </p:sp>
      <p:cxnSp>
        <p:nvCxnSpPr>
          <p:cNvPr id="7" name="Straight Connector 6"/>
          <p:cNvCxnSpPr/>
          <p:nvPr/>
        </p:nvCxnSpPr>
        <p:spPr>
          <a:xfrm flipH="1">
            <a:off x="4831710" y="3089046"/>
            <a:ext cx="548640"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H="1" flipV="1">
            <a:off x="5106031" y="2808309"/>
            <a:ext cx="447044" cy="11091"/>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5564123" y="2426124"/>
            <a:ext cx="265034" cy="577081"/>
          </a:xfrm>
          <a:prstGeom prst="rect">
            <a:avLst/>
          </a:prstGeom>
          <a:noFill/>
        </p:spPr>
        <p:txBody>
          <a:bodyPr wrap="square" rtlCol="0">
            <a:spAutoFit/>
          </a:bodyPr>
          <a:lstStyle/>
          <a:p>
            <a:r>
              <a:rPr lang="en-US" sz="1050" dirty="0"/>
              <a:t>3</a:t>
            </a:r>
          </a:p>
          <a:p>
            <a:r>
              <a:rPr lang="en-US" sz="1050" dirty="0"/>
              <a:t>2</a:t>
            </a:r>
          </a:p>
          <a:p>
            <a:r>
              <a:rPr lang="en-US" sz="1050" dirty="0"/>
              <a:t>1</a:t>
            </a:r>
          </a:p>
        </p:txBody>
      </p:sp>
      <p:cxnSp>
        <p:nvCxnSpPr>
          <p:cNvPr id="11" name="Straight Connector 10"/>
          <p:cNvCxnSpPr/>
          <p:nvPr/>
        </p:nvCxnSpPr>
        <p:spPr>
          <a:xfrm flipH="1">
            <a:off x="5329553" y="2524125"/>
            <a:ext cx="213998" cy="14538"/>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13" name="Rectangle 1"/>
          <p:cNvSpPr>
            <a:spLocks noChangeArrowheads="1"/>
          </p:cNvSpPr>
          <p:nvPr/>
        </p:nvSpPr>
        <p:spPr bwMode="auto">
          <a:xfrm>
            <a:off x="3257550" y="3688191"/>
            <a:ext cx="502030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endParaRPr lang="en-US" altLang="en-US" sz="750" dirty="0">
              <a:solidFill>
                <a:schemeClr val="tx1"/>
              </a:solidFill>
              <a:latin typeface="Arial" panose="020B0604020202020204" pitchFamily="34" charset="0"/>
            </a:endParaRPr>
          </a:p>
          <a:p>
            <a:pPr defTabSz="685800" eaLnBrk="0" fontAlgn="base" hangingPunct="0">
              <a:spcBef>
                <a:spcPct val="0"/>
              </a:spcBef>
              <a:spcAft>
                <a:spcPct val="0"/>
              </a:spcAft>
              <a:buClrTx/>
              <a:buFontTx/>
              <a:buChar char="•"/>
            </a:pPr>
            <a:r>
              <a:rPr lang="en-US" altLang="en-US" sz="1200" dirty="0">
                <a:solidFill>
                  <a:schemeClr val="tx1"/>
                </a:solidFill>
                <a:latin typeface="Arial" panose="020B0604020202020204" pitchFamily="34" charset="0"/>
              </a:rPr>
              <a:t>Filter 1 operates only on the red channel.</a:t>
            </a:r>
          </a:p>
          <a:p>
            <a:pPr defTabSz="685800" eaLnBrk="0" fontAlgn="base" hangingPunct="0">
              <a:spcBef>
                <a:spcPct val="0"/>
              </a:spcBef>
              <a:spcAft>
                <a:spcPct val="0"/>
              </a:spcAft>
              <a:buClrTx/>
              <a:buFontTx/>
              <a:buChar char="•"/>
            </a:pPr>
            <a:r>
              <a:rPr lang="en-US" altLang="en-US" sz="1200" dirty="0">
                <a:solidFill>
                  <a:schemeClr val="tx1"/>
                </a:solidFill>
                <a:latin typeface="Arial" panose="020B0604020202020204" pitchFamily="34" charset="0"/>
              </a:rPr>
              <a:t>Filter 2 operates only on the green channel.</a:t>
            </a:r>
          </a:p>
          <a:p>
            <a:pPr defTabSz="685800" eaLnBrk="0" fontAlgn="base" hangingPunct="0">
              <a:spcBef>
                <a:spcPct val="0"/>
              </a:spcBef>
              <a:spcAft>
                <a:spcPct val="0"/>
              </a:spcAft>
              <a:buClrTx/>
              <a:buFontTx/>
              <a:buChar char="•"/>
            </a:pPr>
            <a:r>
              <a:rPr lang="en-US" altLang="en-US" sz="1200" dirty="0">
                <a:solidFill>
                  <a:schemeClr val="tx1"/>
                </a:solidFill>
                <a:latin typeface="Arial" panose="020B0604020202020204" pitchFamily="34" charset="0"/>
              </a:rPr>
              <a:t>Filter 3 operates only on the blue channel</a:t>
            </a:r>
            <a:r>
              <a:rPr lang="en-US" altLang="en-US" sz="750" dirty="0">
                <a:solidFill>
                  <a:schemeClr val="tx1"/>
                </a:solidFill>
                <a:latin typeface="Arial" panose="020B0604020202020204" pitchFamily="34" charset="0"/>
              </a:rPr>
              <a:t>. </a:t>
            </a:r>
          </a:p>
        </p:txBody>
      </p:sp>
      <p:pic>
        <p:nvPicPr>
          <p:cNvPr id="12" name="Picture 11"/>
          <p:cNvPicPr>
            <a:picLocks noChangeAspect="1"/>
          </p:cNvPicPr>
          <p:nvPr/>
        </p:nvPicPr>
        <p:blipFill>
          <a:blip r:embed="rId3"/>
          <a:stretch>
            <a:fillRect/>
          </a:stretch>
        </p:blipFill>
        <p:spPr>
          <a:xfrm>
            <a:off x="8370849" y="851066"/>
            <a:ext cx="617034" cy="3713029"/>
          </a:xfrm>
          <a:prstGeom prst="rect">
            <a:avLst/>
          </a:prstGeom>
        </p:spPr>
      </p:pic>
    </p:spTree>
    <p:extLst>
      <p:ext uri="{BB962C8B-B14F-4D97-AF65-F5344CB8AC3E}">
        <p14:creationId xmlns:p14="http://schemas.microsoft.com/office/powerpoint/2010/main" val="1540236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0770" y="1009651"/>
            <a:ext cx="7813382" cy="3698081"/>
          </a:xfrm>
          <a:prstGeom prst="rect">
            <a:avLst/>
          </a:prstGeom>
        </p:spPr>
      </p:pic>
      <p:pic>
        <p:nvPicPr>
          <p:cNvPr id="3" name="Picture 2"/>
          <p:cNvPicPr>
            <a:picLocks noChangeAspect="1"/>
          </p:cNvPicPr>
          <p:nvPr/>
        </p:nvPicPr>
        <p:blipFill>
          <a:blip r:embed="rId3"/>
          <a:stretch>
            <a:fillRect/>
          </a:stretch>
        </p:blipFill>
        <p:spPr>
          <a:xfrm>
            <a:off x="730770" y="383856"/>
            <a:ext cx="3922664" cy="625795"/>
          </a:xfrm>
          <a:prstGeom prst="rect">
            <a:avLst/>
          </a:prstGeom>
        </p:spPr>
      </p:pic>
      <p:pic>
        <p:nvPicPr>
          <p:cNvPr id="4" name="Picture 3"/>
          <p:cNvPicPr>
            <a:picLocks noChangeAspect="1"/>
          </p:cNvPicPr>
          <p:nvPr/>
        </p:nvPicPr>
        <p:blipFill>
          <a:blip r:embed="rId4"/>
          <a:stretch>
            <a:fillRect/>
          </a:stretch>
        </p:blipFill>
        <p:spPr>
          <a:xfrm>
            <a:off x="8370849" y="598310"/>
            <a:ext cx="617034" cy="3713029"/>
          </a:xfrm>
          <a:prstGeom prst="rect">
            <a:avLst/>
          </a:prstGeom>
        </p:spPr>
      </p:pic>
      <p:pic>
        <p:nvPicPr>
          <p:cNvPr id="5" name="Picture 4"/>
          <p:cNvPicPr>
            <a:picLocks noChangeAspect="1"/>
          </p:cNvPicPr>
          <p:nvPr/>
        </p:nvPicPr>
        <p:blipFill>
          <a:blip r:embed="rId5"/>
          <a:stretch>
            <a:fillRect/>
          </a:stretch>
        </p:blipFill>
        <p:spPr>
          <a:xfrm>
            <a:off x="0" y="665008"/>
            <a:ext cx="675246" cy="3646331"/>
          </a:xfrm>
          <a:prstGeom prst="rect">
            <a:avLst/>
          </a:prstGeom>
        </p:spPr>
      </p:pic>
    </p:spTree>
    <p:extLst>
      <p:ext uri="{BB962C8B-B14F-4D97-AF65-F5344CB8AC3E}">
        <p14:creationId xmlns:p14="http://schemas.microsoft.com/office/powerpoint/2010/main" val="3498040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195" y="436930"/>
            <a:ext cx="8371899" cy="4180711"/>
          </a:xfrm>
          <a:prstGeom prst="rect">
            <a:avLst/>
          </a:prstGeom>
        </p:spPr>
      </p:pic>
      <p:pic>
        <p:nvPicPr>
          <p:cNvPr id="3" name="Picture 2"/>
          <p:cNvPicPr>
            <a:picLocks noChangeAspect="1"/>
          </p:cNvPicPr>
          <p:nvPr/>
        </p:nvPicPr>
        <p:blipFill>
          <a:blip r:embed="rId3"/>
          <a:stretch>
            <a:fillRect/>
          </a:stretch>
        </p:blipFill>
        <p:spPr>
          <a:xfrm>
            <a:off x="8526966" y="971310"/>
            <a:ext cx="617034" cy="3713029"/>
          </a:xfrm>
          <a:prstGeom prst="rect">
            <a:avLst/>
          </a:prstGeom>
        </p:spPr>
      </p:pic>
      <p:pic>
        <p:nvPicPr>
          <p:cNvPr id="4" name="Picture 3"/>
          <p:cNvPicPr>
            <a:picLocks noChangeAspect="1"/>
          </p:cNvPicPr>
          <p:nvPr/>
        </p:nvPicPr>
        <p:blipFill>
          <a:blip r:embed="rId4"/>
          <a:stretch>
            <a:fillRect/>
          </a:stretch>
        </p:blipFill>
        <p:spPr>
          <a:xfrm>
            <a:off x="31739" y="971310"/>
            <a:ext cx="675246" cy="3646331"/>
          </a:xfrm>
          <a:prstGeom prst="rect">
            <a:avLst/>
          </a:prstGeom>
        </p:spPr>
      </p:pic>
    </p:spTree>
    <p:extLst>
      <p:ext uri="{BB962C8B-B14F-4D97-AF65-F5344CB8AC3E}">
        <p14:creationId xmlns:p14="http://schemas.microsoft.com/office/powerpoint/2010/main" val="991301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5426" y="174102"/>
            <a:ext cx="7775243" cy="3383756"/>
          </a:xfrm>
          <a:prstGeom prst="rect">
            <a:avLst/>
          </a:prstGeom>
        </p:spPr>
      </p:pic>
      <p:sp>
        <p:nvSpPr>
          <p:cNvPr id="3" name="Rectangle 1"/>
          <p:cNvSpPr>
            <a:spLocks noChangeArrowheads="1"/>
          </p:cNvSpPr>
          <p:nvPr/>
        </p:nvSpPr>
        <p:spPr bwMode="auto">
          <a:xfrm>
            <a:off x="675246" y="3703636"/>
            <a:ext cx="9144000" cy="99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buFontTx/>
              <a:buChar char="•"/>
            </a:pPr>
            <a:r>
              <a:rPr lang="en-US" altLang="en-US" sz="1500" b="1" dirty="0">
                <a:solidFill>
                  <a:schemeClr val="tx1"/>
                </a:solidFill>
                <a:latin typeface="Arial" panose="020B0604020202020204" pitchFamily="34" charset="0"/>
              </a:rPr>
              <a:t>Input Tensor</a:t>
            </a:r>
            <a:r>
              <a:rPr lang="en-US" altLang="en-US" sz="1500" dirty="0">
                <a:solidFill>
                  <a:schemeClr val="tx1"/>
                </a:solidFill>
                <a:latin typeface="Arial" panose="020B0604020202020204" pitchFamily="34" charset="0"/>
              </a:rPr>
              <a:t>: 4×4×34 </a:t>
            </a:r>
          </a:p>
          <a:p>
            <a:pPr defTabSz="685800" eaLnBrk="0" fontAlgn="base" hangingPunct="0">
              <a:spcBef>
                <a:spcPct val="0"/>
              </a:spcBef>
              <a:spcAft>
                <a:spcPct val="0"/>
              </a:spcAft>
              <a:buClrTx/>
              <a:buFontTx/>
              <a:buChar char="•"/>
            </a:pPr>
            <a:r>
              <a:rPr lang="en-US" altLang="en-US" sz="1500" b="1" dirty="0">
                <a:solidFill>
                  <a:schemeClr val="tx1"/>
                </a:solidFill>
                <a:latin typeface="Arial" panose="020B0604020202020204" pitchFamily="34" charset="0"/>
              </a:rPr>
              <a:t>Filters</a:t>
            </a:r>
            <a:r>
              <a:rPr lang="en-US" altLang="en-US" sz="1500" dirty="0">
                <a:solidFill>
                  <a:schemeClr val="tx1"/>
                </a:solidFill>
                <a:latin typeface="Arial" panose="020B0604020202020204" pitchFamily="34" charset="0"/>
              </a:rPr>
              <a:t>: 5 filters, each of size </a:t>
            </a:r>
          </a:p>
          <a:p>
            <a:pPr defTabSz="685800" eaLnBrk="0" fontAlgn="base" hangingPunct="0">
              <a:spcBef>
                <a:spcPct val="0"/>
              </a:spcBef>
              <a:spcAft>
                <a:spcPct val="0"/>
              </a:spcAft>
              <a:buClrTx/>
              <a:buFontTx/>
              <a:buChar char="•"/>
            </a:pPr>
            <a:r>
              <a:rPr lang="en-US" altLang="en-US" sz="1500" b="1" dirty="0">
                <a:solidFill>
                  <a:schemeClr val="tx1"/>
                </a:solidFill>
                <a:latin typeface="Arial" panose="020B0604020202020204" pitchFamily="34" charset="0"/>
              </a:rPr>
              <a:t>Output Tensor</a:t>
            </a:r>
            <a:r>
              <a:rPr lang="en-US" altLang="en-US" sz="1500" dirty="0">
                <a:solidFill>
                  <a:schemeClr val="tx1"/>
                </a:solidFill>
                <a:latin typeface="Arial" panose="020B0604020202020204" pitchFamily="34" charset="0"/>
              </a:rPr>
              <a:t>: After applying 5 filters, the output will have 4×4×5  </a:t>
            </a:r>
          </a:p>
          <a:p>
            <a:pPr defTabSz="685800" eaLnBrk="0" fontAlgn="base" hangingPunct="0">
              <a:spcBef>
                <a:spcPct val="0"/>
              </a:spcBef>
              <a:spcAft>
                <a:spcPct val="0"/>
              </a:spcAft>
              <a:buClrTx/>
              <a:buFontTx/>
              <a:buChar char="•"/>
            </a:pPr>
            <a:r>
              <a:rPr lang="en-US" altLang="en-US" sz="1500" dirty="0">
                <a:solidFill>
                  <a:schemeClr val="tx1"/>
                </a:solidFill>
                <a:latin typeface="Arial" panose="020B0604020202020204" pitchFamily="34" charset="0"/>
              </a:rPr>
              <a:t>Here, 5 (output channels) corresponds to the number of filters. </a:t>
            </a:r>
          </a:p>
        </p:txBody>
      </p:sp>
      <p:pic>
        <p:nvPicPr>
          <p:cNvPr id="4" name="Picture 3"/>
          <p:cNvPicPr>
            <a:picLocks noChangeAspect="1"/>
          </p:cNvPicPr>
          <p:nvPr/>
        </p:nvPicPr>
        <p:blipFill>
          <a:blip r:embed="rId3"/>
          <a:stretch>
            <a:fillRect/>
          </a:stretch>
        </p:blipFill>
        <p:spPr>
          <a:xfrm>
            <a:off x="8370849" y="605744"/>
            <a:ext cx="617034" cy="3713029"/>
          </a:xfrm>
          <a:prstGeom prst="rect">
            <a:avLst/>
          </a:prstGeom>
        </p:spPr>
      </p:pic>
      <p:pic>
        <p:nvPicPr>
          <p:cNvPr id="5" name="Picture 4"/>
          <p:cNvPicPr>
            <a:picLocks noChangeAspect="1"/>
          </p:cNvPicPr>
          <p:nvPr/>
        </p:nvPicPr>
        <p:blipFill>
          <a:blip r:embed="rId4"/>
          <a:stretch>
            <a:fillRect/>
          </a:stretch>
        </p:blipFill>
        <p:spPr>
          <a:xfrm>
            <a:off x="0" y="665008"/>
            <a:ext cx="675246" cy="3646331"/>
          </a:xfrm>
          <a:prstGeom prst="rect">
            <a:avLst/>
          </a:prstGeom>
        </p:spPr>
      </p:pic>
    </p:spTree>
    <p:extLst>
      <p:ext uri="{BB962C8B-B14F-4D97-AF65-F5344CB8AC3E}">
        <p14:creationId xmlns:p14="http://schemas.microsoft.com/office/powerpoint/2010/main" val="38578467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1743" y="1075623"/>
            <a:ext cx="7831523" cy="3401929"/>
          </a:xfrm>
          <a:prstGeom prst="rect">
            <a:avLst/>
          </a:prstGeom>
        </p:spPr>
      </p:pic>
      <p:pic>
        <p:nvPicPr>
          <p:cNvPr id="3" name="Picture 2"/>
          <p:cNvPicPr>
            <a:picLocks noChangeAspect="1"/>
          </p:cNvPicPr>
          <p:nvPr/>
        </p:nvPicPr>
        <p:blipFill>
          <a:blip r:embed="rId3"/>
          <a:stretch>
            <a:fillRect/>
          </a:stretch>
        </p:blipFill>
        <p:spPr>
          <a:xfrm>
            <a:off x="597838" y="352110"/>
            <a:ext cx="3922664" cy="625795"/>
          </a:xfrm>
          <a:prstGeom prst="rect">
            <a:avLst/>
          </a:prstGeom>
        </p:spPr>
      </p:pic>
      <p:pic>
        <p:nvPicPr>
          <p:cNvPr id="4" name="Picture 3"/>
          <p:cNvPicPr>
            <a:picLocks noChangeAspect="1"/>
          </p:cNvPicPr>
          <p:nvPr/>
        </p:nvPicPr>
        <p:blipFill>
          <a:blip r:embed="rId4"/>
          <a:stretch>
            <a:fillRect/>
          </a:stretch>
        </p:blipFill>
        <p:spPr>
          <a:xfrm>
            <a:off x="8370849" y="598310"/>
            <a:ext cx="617034" cy="3713029"/>
          </a:xfrm>
          <a:prstGeom prst="rect">
            <a:avLst/>
          </a:prstGeom>
        </p:spPr>
      </p:pic>
      <p:pic>
        <p:nvPicPr>
          <p:cNvPr id="5" name="Picture 4"/>
          <p:cNvPicPr>
            <a:picLocks noChangeAspect="1"/>
          </p:cNvPicPr>
          <p:nvPr/>
        </p:nvPicPr>
        <p:blipFill>
          <a:blip r:embed="rId5"/>
          <a:stretch>
            <a:fillRect/>
          </a:stretch>
        </p:blipFill>
        <p:spPr>
          <a:xfrm>
            <a:off x="0" y="665008"/>
            <a:ext cx="675246" cy="3646331"/>
          </a:xfrm>
          <a:prstGeom prst="rect">
            <a:avLst/>
          </a:prstGeom>
        </p:spPr>
      </p:pic>
    </p:spTree>
    <p:extLst>
      <p:ext uri="{BB962C8B-B14F-4D97-AF65-F5344CB8AC3E}">
        <p14:creationId xmlns:p14="http://schemas.microsoft.com/office/powerpoint/2010/main" val="23227482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81307" y="868425"/>
            <a:ext cx="6823218" cy="553998"/>
          </a:xfrm>
          <a:prstGeom prst="rect">
            <a:avLst/>
          </a:prstGeom>
          <a:noFill/>
        </p:spPr>
        <p:txBody>
          <a:bodyPr wrap="square" rtlCol="0">
            <a:spAutoFit/>
          </a:bodyPr>
          <a:lstStyle/>
          <a:p>
            <a:r>
              <a:rPr lang="en-US" sz="3000" b="1" dirty="0"/>
              <a:t>Comparison of computational costs</a:t>
            </a:r>
          </a:p>
        </p:txBody>
      </p:sp>
      <p:pic>
        <p:nvPicPr>
          <p:cNvPr id="4" name="Picture 3"/>
          <p:cNvPicPr>
            <a:picLocks noChangeAspect="1"/>
          </p:cNvPicPr>
          <p:nvPr/>
        </p:nvPicPr>
        <p:blipFill>
          <a:blip r:embed="rId2"/>
          <a:stretch>
            <a:fillRect/>
          </a:stretch>
        </p:blipFill>
        <p:spPr>
          <a:xfrm>
            <a:off x="699797" y="1553192"/>
            <a:ext cx="7979569" cy="2571750"/>
          </a:xfrm>
          <a:prstGeom prst="rect">
            <a:avLst/>
          </a:prstGeom>
        </p:spPr>
      </p:pic>
      <p:pic>
        <p:nvPicPr>
          <p:cNvPr id="5" name="Picture 4"/>
          <p:cNvPicPr>
            <a:picLocks noChangeAspect="1"/>
          </p:cNvPicPr>
          <p:nvPr/>
        </p:nvPicPr>
        <p:blipFill>
          <a:blip r:embed="rId3"/>
          <a:stretch>
            <a:fillRect/>
          </a:stretch>
        </p:blipFill>
        <p:spPr>
          <a:xfrm>
            <a:off x="8370849" y="598310"/>
            <a:ext cx="617034" cy="3713029"/>
          </a:xfrm>
          <a:prstGeom prst="rect">
            <a:avLst/>
          </a:prstGeom>
        </p:spPr>
      </p:pic>
      <p:pic>
        <p:nvPicPr>
          <p:cNvPr id="6" name="Picture 5"/>
          <p:cNvPicPr>
            <a:picLocks noChangeAspect="1"/>
          </p:cNvPicPr>
          <p:nvPr/>
        </p:nvPicPr>
        <p:blipFill>
          <a:blip r:embed="rId4"/>
          <a:stretch>
            <a:fillRect/>
          </a:stretch>
        </p:blipFill>
        <p:spPr>
          <a:xfrm>
            <a:off x="0" y="665008"/>
            <a:ext cx="675246" cy="3646331"/>
          </a:xfrm>
          <a:prstGeom prst="rect">
            <a:avLst/>
          </a:prstGeom>
        </p:spPr>
      </p:pic>
    </p:spTree>
    <p:extLst>
      <p:ext uri="{BB962C8B-B14F-4D97-AF65-F5344CB8AC3E}">
        <p14:creationId xmlns:p14="http://schemas.microsoft.com/office/powerpoint/2010/main" val="1946952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5357" y="815309"/>
            <a:ext cx="7835951" cy="2711768"/>
          </a:xfrm>
          <a:prstGeom prst="rect">
            <a:avLst/>
          </a:prstGeom>
        </p:spPr>
      </p:pic>
      <p:pic>
        <p:nvPicPr>
          <p:cNvPr id="3" name="Picture 2"/>
          <p:cNvPicPr>
            <a:picLocks noChangeAspect="1"/>
          </p:cNvPicPr>
          <p:nvPr/>
        </p:nvPicPr>
        <p:blipFill>
          <a:blip r:embed="rId3"/>
          <a:stretch>
            <a:fillRect/>
          </a:stretch>
        </p:blipFill>
        <p:spPr>
          <a:xfrm>
            <a:off x="5812757" y="3308308"/>
            <a:ext cx="2407444" cy="1414463"/>
          </a:xfrm>
          <a:prstGeom prst="rect">
            <a:avLst/>
          </a:prstGeom>
        </p:spPr>
      </p:pic>
      <p:pic>
        <p:nvPicPr>
          <p:cNvPr id="4" name="Picture 3"/>
          <p:cNvPicPr>
            <a:picLocks noChangeAspect="1"/>
          </p:cNvPicPr>
          <p:nvPr/>
        </p:nvPicPr>
        <p:blipFill>
          <a:blip r:embed="rId4"/>
          <a:stretch>
            <a:fillRect/>
          </a:stretch>
        </p:blipFill>
        <p:spPr>
          <a:xfrm>
            <a:off x="8370849" y="598310"/>
            <a:ext cx="617034" cy="3713029"/>
          </a:xfrm>
          <a:prstGeom prst="rect">
            <a:avLst/>
          </a:prstGeom>
        </p:spPr>
      </p:pic>
      <p:pic>
        <p:nvPicPr>
          <p:cNvPr id="5" name="Picture 4"/>
          <p:cNvPicPr>
            <a:picLocks noChangeAspect="1"/>
          </p:cNvPicPr>
          <p:nvPr/>
        </p:nvPicPr>
        <p:blipFill>
          <a:blip r:embed="rId5"/>
          <a:stretch>
            <a:fillRect/>
          </a:stretch>
        </p:blipFill>
        <p:spPr>
          <a:xfrm>
            <a:off x="0" y="665008"/>
            <a:ext cx="675246" cy="3646331"/>
          </a:xfrm>
          <a:prstGeom prst="rect">
            <a:avLst/>
          </a:prstGeom>
        </p:spPr>
      </p:pic>
    </p:spTree>
    <p:extLst>
      <p:ext uri="{BB962C8B-B14F-4D97-AF65-F5344CB8AC3E}">
        <p14:creationId xmlns:p14="http://schemas.microsoft.com/office/powerpoint/2010/main" val="34272061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r>
              <a:rPr lang="en-US" sz="4400" b="1" dirty="0" err="1" smtClean="0"/>
              <a:t>MobileNet</a:t>
            </a:r>
            <a:r>
              <a:rPr lang="en-US" sz="4400" b="1" dirty="0"/>
              <a:t> </a:t>
            </a:r>
            <a:r>
              <a:rPr lang="en-US" sz="4400" b="1" dirty="0" smtClean="0"/>
              <a:t>v1</a:t>
            </a:r>
            <a:br>
              <a:rPr lang="en-US" sz="4400" b="1" dirty="0" smtClean="0"/>
            </a:br>
            <a:r>
              <a:rPr lang="en-US" sz="4400" b="1" dirty="0" smtClean="0"/>
              <a:t>&amp;</a:t>
            </a:r>
            <a:br>
              <a:rPr lang="en-US" sz="4400" b="1" dirty="0" smtClean="0"/>
            </a:br>
            <a:r>
              <a:rPr lang="en-US" sz="4400" b="1" dirty="0" err="1"/>
              <a:t>MobileNet</a:t>
            </a:r>
            <a:r>
              <a:rPr lang="en-US" sz="4400" b="1" dirty="0"/>
              <a:t> </a:t>
            </a:r>
            <a:r>
              <a:rPr lang="en-US" sz="4400" b="1" dirty="0" smtClean="0"/>
              <a:t>v2</a:t>
            </a:r>
            <a:r>
              <a:rPr lang="en-US" sz="4400" b="1" dirty="0"/>
              <a:t/>
            </a:r>
            <a:br>
              <a:rPr lang="en-US" sz="4400" b="1" dirty="0"/>
            </a:br>
            <a:endParaRPr sz="4400" dirty="0"/>
          </a:p>
        </p:txBody>
      </p:sp>
    </p:spTree>
    <p:extLst>
      <p:ext uri="{BB962C8B-B14F-4D97-AF65-F5344CB8AC3E}">
        <p14:creationId xmlns:p14="http://schemas.microsoft.com/office/powerpoint/2010/main" val="1258707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07473" y="573166"/>
            <a:ext cx="7182391" cy="4132834"/>
          </a:xfrm>
          <a:prstGeom prst="rect">
            <a:avLst/>
          </a:prstGeom>
        </p:spPr>
      </p:pic>
      <p:sp>
        <p:nvSpPr>
          <p:cNvPr id="4" name="Rectangle 3"/>
          <p:cNvSpPr/>
          <p:nvPr/>
        </p:nvSpPr>
        <p:spPr>
          <a:xfrm>
            <a:off x="5029200" y="727364"/>
            <a:ext cx="1461655" cy="727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5"/>
          <p:cNvSpPr/>
          <p:nvPr/>
        </p:nvSpPr>
        <p:spPr>
          <a:xfrm>
            <a:off x="7110842" y="1395843"/>
            <a:ext cx="1461655" cy="727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ectangle 6"/>
          <p:cNvSpPr/>
          <p:nvPr/>
        </p:nvSpPr>
        <p:spPr>
          <a:xfrm>
            <a:off x="3865414" y="2632653"/>
            <a:ext cx="2909459" cy="297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ectangle 7"/>
          <p:cNvSpPr/>
          <p:nvPr/>
        </p:nvSpPr>
        <p:spPr>
          <a:xfrm>
            <a:off x="3966992" y="2438400"/>
            <a:ext cx="2909459" cy="131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p:cNvPicPr>
            <a:picLocks noChangeAspect="1"/>
          </p:cNvPicPr>
          <p:nvPr/>
        </p:nvPicPr>
        <p:blipFill>
          <a:blip r:embed="rId3"/>
          <a:stretch>
            <a:fillRect/>
          </a:stretch>
        </p:blipFill>
        <p:spPr>
          <a:xfrm>
            <a:off x="8370849" y="598310"/>
            <a:ext cx="617034" cy="3713029"/>
          </a:xfrm>
          <a:prstGeom prst="rect">
            <a:avLst/>
          </a:prstGeom>
        </p:spPr>
      </p:pic>
      <p:pic>
        <p:nvPicPr>
          <p:cNvPr id="10" name="Picture 9"/>
          <p:cNvPicPr>
            <a:picLocks noChangeAspect="1"/>
          </p:cNvPicPr>
          <p:nvPr/>
        </p:nvPicPr>
        <p:blipFill>
          <a:blip r:embed="rId4"/>
          <a:stretch>
            <a:fillRect/>
          </a:stretch>
        </p:blipFill>
        <p:spPr>
          <a:xfrm>
            <a:off x="0" y="665008"/>
            <a:ext cx="675246" cy="3646331"/>
          </a:xfrm>
          <a:prstGeom prst="rect">
            <a:avLst/>
          </a:prstGeom>
        </p:spPr>
      </p:pic>
    </p:spTree>
    <p:extLst>
      <p:ext uri="{BB962C8B-B14F-4D97-AF65-F5344CB8AC3E}">
        <p14:creationId xmlns:p14="http://schemas.microsoft.com/office/powerpoint/2010/main" val="3086831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3840" y="1290096"/>
            <a:ext cx="7879556" cy="2521744"/>
          </a:xfrm>
          <a:prstGeom prst="rect">
            <a:avLst/>
          </a:prstGeom>
        </p:spPr>
      </p:pic>
      <p:pic>
        <p:nvPicPr>
          <p:cNvPr id="3" name="Picture 2"/>
          <p:cNvPicPr>
            <a:picLocks noChangeAspect="1"/>
          </p:cNvPicPr>
          <p:nvPr/>
        </p:nvPicPr>
        <p:blipFill>
          <a:blip r:embed="rId3"/>
          <a:stretch>
            <a:fillRect/>
          </a:stretch>
        </p:blipFill>
        <p:spPr>
          <a:xfrm>
            <a:off x="8370849" y="598310"/>
            <a:ext cx="617034" cy="3713029"/>
          </a:xfrm>
          <a:prstGeom prst="rect">
            <a:avLst/>
          </a:prstGeom>
        </p:spPr>
      </p:pic>
      <p:pic>
        <p:nvPicPr>
          <p:cNvPr id="4" name="Picture 3"/>
          <p:cNvPicPr>
            <a:picLocks noChangeAspect="1"/>
          </p:cNvPicPr>
          <p:nvPr/>
        </p:nvPicPr>
        <p:blipFill>
          <a:blip r:embed="rId4"/>
          <a:stretch>
            <a:fillRect/>
          </a:stretch>
        </p:blipFill>
        <p:spPr>
          <a:xfrm>
            <a:off x="0" y="665008"/>
            <a:ext cx="675246" cy="3646331"/>
          </a:xfrm>
          <a:prstGeom prst="rect">
            <a:avLst/>
          </a:prstGeom>
        </p:spPr>
      </p:pic>
    </p:spTree>
    <p:extLst>
      <p:ext uri="{BB962C8B-B14F-4D97-AF65-F5344CB8AC3E}">
        <p14:creationId xmlns:p14="http://schemas.microsoft.com/office/powerpoint/2010/main" val="215543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2243328" y="37213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Benefits</a:t>
            </a:r>
            <a:endParaRPr dirty="0"/>
          </a:p>
        </p:txBody>
      </p:sp>
      <p:sp>
        <p:nvSpPr>
          <p:cNvPr id="2178" name="Google Shape;2178;p39"/>
          <p:cNvSpPr txBox="1">
            <a:spLocks noGrp="1"/>
          </p:cNvSpPr>
          <p:nvPr>
            <p:ph type="subTitle" idx="1"/>
          </p:nvPr>
        </p:nvSpPr>
        <p:spPr>
          <a:xfrm>
            <a:off x="1280436" y="1197587"/>
            <a:ext cx="6602799" cy="1134000"/>
          </a:xfrm>
          <a:prstGeom prst="rect">
            <a:avLst/>
          </a:prstGeom>
        </p:spPr>
        <p:txBody>
          <a:bodyPr spcFirstLastPara="1" wrap="square" lIns="91425" tIns="91425" rIns="91425" bIns="91425" anchor="t" anchorCtr="0">
            <a:noAutofit/>
          </a:bodyPr>
          <a:lstStyle/>
          <a:p>
            <a:pPr marL="342900" indent="-342900" algn="l">
              <a:lnSpc>
                <a:spcPct val="150000"/>
              </a:lnSpc>
              <a:buFont typeface="+mj-lt"/>
              <a:buAutoNum type="arabicPeriod"/>
            </a:pPr>
            <a:r>
              <a:rPr lang="en-US" dirty="0"/>
              <a:t>Eff</a:t>
            </a:r>
            <a:r>
              <a:rPr lang="en-US" dirty="0">
                <a:solidFill>
                  <a:srgbClr val="494949"/>
                </a:solidFill>
              </a:rPr>
              <a:t>icienc</a:t>
            </a:r>
            <a:r>
              <a:rPr lang="en-US" dirty="0"/>
              <a:t>y: It uses fewer resources (like memory and processing power), so it can run on mobile devices.</a:t>
            </a:r>
          </a:p>
          <a:p>
            <a:pPr marL="342900" indent="-342900" algn="l">
              <a:lnSpc>
                <a:spcPct val="150000"/>
              </a:lnSpc>
              <a:buFont typeface="+mj-lt"/>
              <a:buAutoNum type="arabicPeriod"/>
            </a:pPr>
            <a:r>
              <a:rPr lang="en-US" dirty="0"/>
              <a:t>Speed: Fast predictions, even on devices without GPUs.</a:t>
            </a:r>
          </a:p>
          <a:p>
            <a:pPr marL="342900" indent="-342900" algn="l">
              <a:lnSpc>
                <a:spcPct val="150000"/>
              </a:lnSpc>
              <a:buFont typeface="+mj-lt"/>
              <a:buAutoNum type="arabicPeriod"/>
            </a:pPr>
            <a:r>
              <a:rPr lang="en-US" dirty="0"/>
              <a:t>Accuracy: Performs well enough for real-world applications, even though it's lightweight.</a:t>
            </a:r>
          </a:p>
          <a:p>
            <a:r>
              <a:rPr lang="en-US" dirty="0"/>
              <a:t/>
            </a:r>
            <a:br>
              <a:rPr lang="en-US" dirty="0"/>
            </a:br>
            <a:endParaRPr lang="en-US" dirty="0"/>
          </a:p>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
        <p:nvSpPr>
          <p:cNvPr id="19" name="Google Shape;2177;p39"/>
          <p:cNvSpPr txBox="1">
            <a:spLocks/>
          </p:cNvSpPr>
          <p:nvPr/>
        </p:nvSpPr>
        <p:spPr>
          <a:xfrm>
            <a:off x="365001" y="3759569"/>
            <a:ext cx="48096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2000" dirty="0" smtClean="0"/>
              <a:t> How does </a:t>
            </a:r>
            <a:r>
              <a:rPr lang="en-US" sz="2000" dirty="0" err="1" smtClean="0"/>
              <a:t>MobileNet</a:t>
            </a:r>
            <a:r>
              <a:rPr lang="en-US" sz="2000" dirty="0" smtClean="0"/>
              <a:t> detect?</a:t>
            </a:r>
            <a:endParaRPr lang="en-US"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5246" y="0"/>
            <a:ext cx="6922511" cy="3298814"/>
          </a:xfrm>
          <a:prstGeom prst="rect">
            <a:avLst/>
          </a:prstGeom>
        </p:spPr>
      </p:pic>
      <p:pic>
        <p:nvPicPr>
          <p:cNvPr id="3" name="Picture 2"/>
          <p:cNvPicPr>
            <a:picLocks noChangeAspect="1"/>
          </p:cNvPicPr>
          <p:nvPr/>
        </p:nvPicPr>
        <p:blipFill>
          <a:blip r:embed="rId3"/>
          <a:stretch>
            <a:fillRect/>
          </a:stretch>
        </p:blipFill>
        <p:spPr>
          <a:xfrm>
            <a:off x="704308" y="3193798"/>
            <a:ext cx="7693819" cy="1949702"/>
          </a:xfrm>
          <a:prstGeom prst="rect">
            <a:avLst/>
          </a:prstGeom>
        </p:spPr>
      </p:pic>
      <p:pic>
        <p:nvPicPr>
          <p:cNvPr id="4" name="Picture 3"/>
          <p:cNvPicPr>
            <a:picLocks noChangeAspect="1"/>
          </p:cNvPicPr>
          <p:nvPr/>
        </p:nvPicPr>
        <p:blipFill>
          <a:blip r:embed="rId4"/>
          <a:stretch>
            <a:fillRect/>
          </a:stretch>
        </p:blipFill>
        <p:spPr>
          <a:xfrm>
            <a:off x="8370849" y="598310"/>
            <a:ext cx="617034" cy="3713029"/>
          </a:xfrm>
          <a:prstGeom prst="rect">
            <a:avLst/>
          </a:prstGeom>
        </p:spPr>
      </p:pic>
      <p:pic>
        <p:nvPicPr>
          <p:cNvPr id="5" name="Picture 4"/>
          <p:cNvPicPr>
            <a:picLocks noChangeAspect="1"/>
          </p:cNvPicPr>
          <p:nvPr/>
        </p:nvPicPr>
        <p:blipFill>
          <a:blip r:embed="rId5"/>
          <a:stretch>
            <a:fillRect/>
          </a:stretch>
        </p:blipFill>
        <p:spPr>
          <a:xfrm>
            <a:off x="0" y="665008"/>
            <a:ext cx="675246" cy="3646331"/>
          </a:xfrm>
          <a:prstGeom prst="rect">
            <a:avLst/>
          </a:prstGeom>
        </p:spPr>
      </p:pic>
    </p:spTree>
    <p:extLst>
      <p:ext uri="{BB962C8B-B14F-4D97-AF65-F5344CB8AC3E}">
        <p14:creationId xmlns:p14="http://schemas.microsoft.com/office/powerpoint/2010/main" val="1830207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208" y="708323"/>
            <a:ext cx="8756369" cy="3795713"/>
          </a:xfrm>
          <a:prstGeom prst="rect">
            <a:avLst/>
          </a:prstGeom>
        </p:spPr>
      </p:pic>
      <p:pic>
        <p:nvPicPr>
          <p:cNvPr id="3" name="Picture 2"/>
          <p:cNvPicPr>
            <a:picLocks noChangeAspect="1"/>
          </p:cNvPicPr>
          <p:nvPr/>
        </p:nvPicPr>
        <p:blipFill>
          <a:blip r:embed="rId3"/>
          <a:stretch>
            <a:fillRect/>
          </a:stretch>
        </p:blipFill>
        <p:spPr>
          <a:xfrm>
            <a:off x="8593872" y="768704"/>
            <a:ext cx="617034" cy="3713029"/>
          </a:xfrm>
          <a:prstGeom prst="rect">
            <a:avLst/>
          </a:prstGeom>
        </p:spPr>
      </p:pic>
      <p:pic>
        <p:nvPicPr>
          <p:cNvPr id="4" name="Picture 3"/>
          <p:cNvPicPr>
            <a:picLocks noChangeAspect="1"/>
          </p:cNvPicPr>
          <p:nvPr/>
        </p:nvPicPr>
        <p:blipFill>
          <a:blip r:embed="rId4"/>
          <a:stretch>
            <a:fillRect/>
          </a:stretch>
        </p:blipFill>
        <p:spPr>
          <a:xfrm>
            <a:off x="0" y="352774"/>
            <a:ext cx="675246" cy="3646331"/>
          </a:xfrm>
          <a:prstGeom prst="rect">
            <a:avLst/>
          </a:prstGeom>
        </p:spPr>
      </p:pic>
    </p:spTree>
    <p:extLst>
      <p:ext uri="{BB962C8B-B14F-4D97-AF65-F5344CB8AC3E}">
        <p14:creationId xmlns:p14="http://schemas.microsoft.com/office/powerpoint/2010/main" val="406593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735765" y="1687660"/>
            <a:ext cx="4298584" cy="1902000"/>
          </a:xfrm>
          <a:prstGeom prst="rect">
            <a:avLst/>
          </a:prstGeom>
        </p:spPr>
        <p:txBody>
          <a:bodyPr spcFirstLastPara="1" wrap="square" lIns="91425" tIns="91425" rIns="91425" bIns="91425" anchor="ctr" anchorCtr="0">
            <a:noAutofit/>
          </a:bodyPr>
          <a:lstStyle/>
          <a:p>
            <a:r>
              <a:rPr lang="en-US" sz="4400" dirty="0" smtClean="0"/>
              <a:t>Classifier Example </a:t>
            </a:r>
            <a:r>
              <a:rPr lang="en-US" sz="4400" dirty="0"/>
              <a:t>Using ReLU6 and </a:t>
            </a:r>
            <a:r>
              <a:rPr lang="en-US" sz="4400" dirty="0" err="1"/>
              <a:t>Softmax</a:t>
            </a:r>
            <a:endParaRPr sz="4400" dirty="0"/>
          </a:p>
        </p:txBody>
      </p:sp>
    </p:spTree>
    <p:extLst>
      <p:ext uri="{BB962C8B-B14F-4D97-AF65-F5344CB8AC3E}">
        <p14:creationId xmlns:p14="http://schemas.microsoft.com/office/powerpoint/2010/main" val="2608897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5114" y="365759"/>
            <a:ext cx="5660315" cy="4340993"/>
          </a:xfrm>
          <a:prstGeom prst="rect">
            <a:avLst/>
          </a:prstGeom>
        </p:spPr>
      </p:pic>
      <p:pic>
        <p:nvPicPr>
          <p:cNvPr id="4098" name="Picture 2" descr="Are Dogs Smarter than Cats? | Britann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404" y="3450410"/>
            <a:ext cx="2404277" cy="160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377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8322" y="654087"/>
            <a:ext cx="7429500" cy="1676400"/>
          </a:xfrm>
          <a:prstGeom prst="rect">
            <a:avLst/>
          </a:prstGeom>
        </p:spPr>
      </p:pic>
      <p:pic>
        <p:nvPicPr>
          <p:cNvPr id="5124" name="Picture 4" descr="Tips on how to make a dog and cat become frie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45" y="2548646"/>
            <a:ext cx="4659766" cy="244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959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6" name="Google Shape;2177;p39"/>
          <p:cNvSpPr txBox="1">
            <a:spLocks noGrp="1"/>
          </p:cNvSpPr>
          <p:nvPr>
            <p:ph type="title"/>
          </p:nvPr>
        </p:nvSpPr>
        <p:spPr>
          <a:xfrm>
            <a:off x="2236400" y="309787"/>
            <a:ext cx="4809600" cy="576000"/>
          </a:xfrm>
          <a:prstGeom prst="rect">
            <a:avLst/>
          </a:prstGeom>
        </p:spPr>
        <p:txBody>
          <a:bodyPr spcFirstLastPara="1" wrap="square" lIns="91425" tIns="91425" rIns="91425" bIns="91425" anchor="t" anchorCtr="0">
            <a:noAutofit/>
          </a:bodyPr>
          <a:lstStyle/>
          <a:p>
            <a:r>
              <a:rPr lang="en-US" b="1" dirty="0"/>
              <a:t>Image Classification</a:t>
            </a:r>
            <a:r>
              <a:rPr lang="en-US" dirty="0"/>
              <a:t/>
            </a:r>
            <a:br>
              <a:rPr lang="en-US" dirty="0"/>
            </a:br>
            <a:endParaRPr dirty="0"/>
          </a:p>
        </p:txBody>
      </p:sp>
      <p:sp>
        <p:nvSpPr>
          <p:cNvPr id="8" name="Google Shape;2178;p39"/>
          <p:cNvSpPr txBox="1">
            <a:spLocks noGrp="1"/>
          </p:cNvSpPr>
          <p:nvPr>
            <p:ph type="subTitle" idx="1"/>
          </p:nvPr>
        </p:nvSpPr>
        <p:spPr>
          <a:xfrm>
            <a:off x="1255558" y="1602538"/>
            <a:ext cx="6554308" cy="1134000"/>
          </a:xfrm>
          <a:prstGeom prst="rect">
            <a:avLst/>
          </a:prstGeom>
        </p:spPr>
        <p:txBody>
          <a:bodyPr spcFirstLastPara="1" wrap="square" lIns="91425" tIns="91425" rIns="91425" bIns="91425" anchor="t" anchorCtr="0">
            <a:noAutofit/>
          </a:bodyPr>
          <a:lstStyle/>
          <a:p>
            <a:pPr algn="l">
              <a:lnSpc>
                <a:spcPct val="150000"/>
              </a:lnSpc>
            </a:pPr>
            <a:r>
              <a:rPr lang="en-US" dirty="0" smtClean="0"/>
              <a:t>It is </a:t>
            </a:r>
            <a:r>
              <a:rPr lang="en-US" dirty="0"/>
              <a:t>a </a:t>
            </a:r>
            <a:r>
              <a:rPr lang="en-US" b="1" dirty="0"/>
              <a:t>task</a:t>
            </a:r>
            <a:r>
              <a:rPr lang="en-US" dirty="0"/>
              <a:t> in computer </a:t>
            </a:r>
            <a:r>
              <a:rPr lang="en-US" dirty="0" smtClean="0"/>
              <a:t>vision, in which we categorize </a:t>
            </a:r>
            <a:r>
              <a:rPr lang="en-US" dirty="0"/>
              <a:t>images into predefined classes using the </a:t>
            </a:r>
            <a:r>
              <a:rPr lang="en-US" b="1" dirty="0" err="1"/>
              <a:t>MobileNet</a:t>
            </a:r>
            <a:r>
              <a:rPr lang="en-US" dirty="0"/>
              <a:t> architecture, a lightweight and efficient Convolutional Neural Network (CNN) designed for mobile and resource-constrained devices.</a:t>
            </a:r>
          </a:p>
          <a:p>
            <a:pPr marL="0" lvl="0" indent="0" algn="l" rtl="0">
              <a:spcBef>
                <a:spcPts val="0"/>
              </a:spcBef>
              <a:spcAft>
                <a:spcPts val="0"/>
              </a:spcAft>
              <a:buNone/>
            </a:pPr>
            <a:endParaRPr dirty="0">
              <a:latin typeface="Barlow Semi Condensed"/>
              <a:ea typeface="Barlow Semi Condensed"/>
              <a:cs typeface="Barlow Semi Condensed"/>
              <a:sym typeface="Barlow Semi Condensed"/>
            </a:endParaRPr>
          </a:p>
        </p:txBody>
      </p:sp>
      <p:pic>
        <p:nvPicPr>
          <p:cNvPr id="5" name="Picture 3" descr="What is AI Image Recognition? How It Works &amp; Examples | Sha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193" y="3065963"/>
            <a:ext cx="2762155" cy="1836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6126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1179" y="210264"/>
            <a:ext cx="7284322" cy="5047536"/>
          </a:xfrm>
          <a:prstGeom prst="rect">
            <a:avLst/>
          </a:prstGeom>
          <a:noFill/>
        </p:spPr>
        <p:txBody>
          <a:bodyPr wrap="square" rtlCol="0">
            <a:spAutoFit/>
          </a:bodyPr>
          <a:lstStyle/>
          <a:p>
            <a:pPr>
              <a:lnSpc>
                <a:spcPct val="150000"/>
              </a:lnSpc>
            </a:pPr>
            <a:r>
              <a:rPr lang="en-US" sz="2000" b="1" dirty="0" smtClean="0">
                <a:latin typeface="Barlow Semi Condensed" panose="020B0604020202020204" charset="0"/>
                <a:cs typeface="Fjalla One" panose="020B0604020202020204" charset="0"/>
              </a:rPr>
              <a:t>Why </a:t>
            </a:r>
            <a:r>
              <a:rPr lang="en-US" sz="2000" b="1" dirty="0" err="1" smtClean="0">
                <a:latin typeface="Barlow Semi Condensed" panose="020B0604020202020204" charset="0"/>
                <a:cs typeface="Fjalla One" panose="020B0604020202020204" charset="0"/>
              </a:rPr>
              <a:t>MobileNet</a:t>
            </a:r>
            <a:r>
              <a:rPr lang="en-US" sz="2000" b="1" dirty="0" smtClean="0">
                <a:latin typeface="Barlow Semi Condensed" panose="020B0604020202020204" charset="0"/>
                <a:cs typeface="Fjalla One" panose="020B0604020202020204" charset="0"/>
              </a:rPr>
              <a:t> for Image classification?</a:t>
            </a:r>
            <a:r>
              <a:rPr lang="en-US" sz="2000" dirty="0" smtClean="0">
                <a:latin typeface="Barlow Semi Condensed" panose="020B0604020202020204" charset="0"/>
                <a:cs typeface="Fjalla One" panose="020B0604020202020204" charset="0"/>
              </a:rPr>
              <a:t> </a:t>
            </a:r>
          </a:p>
          <a:p>
            <a:pPr>
              <a:lnSpc>
                <a:spcPct val="150000"/>
              </a:lnSpc>
            </a:pPr>
            <a:r>
              <a:rPr lang="en-US" dirty="0" err="1" smtClean="0">
                <a:latin typeface="Barlow Semi Condensed" panose="020B0604020202020204" charset="0"/>
                <a:cs typeface="Fjalla One" panose="020B0604020202020204" charset="0"/>
              </a:rPr>
              <a:t>MobileNet</a:t>
            </a:r>
            <a:r>
              <a:rPr lang="en-US" dirty="0" smtClean="0">
                <a:latin typeface="Barlow Semi Condensed" panose="020B0604020202020204" charset="0"/>
                <a:cs typeface="Fjalla One" panose="020B0604020202020204" charset="0"/>
              </a:rPr>
              <a:t> is specifically designed for efficient image classification, making it highly suitable for scenarios where computational resources are limited. Here’s why </a:t>
            </a:r>
            <a:r>
              <a:rPr lang="en-US" dirty="0" err="1" smtClean="0">
                <a:latin typeface="Barlow Semi Condensed" panose="020B0604020202020204" charset="0"/>
                <a:cs typeface="Fjalla One" panose="020B0604020202020204" charset="0"/>
              </a:rPr>
              <a:t>MobileNet</a:t>
            </a:r>
            <a:r>
              <a:rPr lang="en-US" dirty="0" smtClean="0">
                <a:latin typeface="Barlow Semi Condensed" panose="020B0604020202020204" charset="0"/>
                <a:cs typeface="Fjalla One" panose="020B0604020202020204" charset="0"/>
              </a:rPr>
              <a:t> is a preferred choice:</a:t>
            </a:r>
          </a:p>
          <a:p>
            <a:pPr marL="285750" indent="-285750">
              <a:buFont typeface="Arial" panose="020B0604020202020204" pitchFamily="34" charset="0"/>
              <a:buChar char="•"/>
            </a:pPr>
            <a:r>
              <a:rPr lang="en-US" dirty="0" smtClean="0">
                <a:latin typeface="Barlow Semi Condensed" panose="020B0604020202020204" charset="0"/>
                <a:cs typeface="Fjalla One" panose="020B0604020202020204" charset="0"/>
              </a:rPr>
              <a:t>Lightweight and efficient architecture</a:t>
            </a:r>
          </a:p>
          <a:p>
            <a:pPr marL="285750" indent="-285750">
              <a:buFont typeface="Arial" panose="020B0604020202020204" pitchFamily="34" charset="0"/>
              <a:buChar char="•"/>
            </a:pPr>
            <a:r>
              <a:rPr lang="en-US" dirty="0" err="1" smtClean="0">
                <a:latin typeface="Barlow Semi Condensed" panose="020B0604020202020204" charset="0"/>
                <a:cs typeface="Fjalla One" panose="020B0604020202020204" charset="0"/>
              </a:rPr>
              <a:t>Depthwise</a:t>
            </a:r>
            <a:r>
              <a:rPr lang="en-US" dirty="0" smtClean="0">
                <a:latin typeface="Barlow Semi Condensed" panose="020B0604020202020204" charset="0"/>
                <a:cs typeface="Fjalla One" panose="020B0604020202020204" charset="0"/>
              </a:rPr>
              <a:t> separable convolutions</a:t>
            </a:r>
          </a:p>
          <a:p>
            <a:pPr marL="285750" indent="-285750">
              <a:buFont typeface="Arial" panose="020B0604020202020204" pitchFamily="34" charset="0"/>
              <a:buChar char="•"/>
            </a:pPr>
            <a:r>
              <a:rPr lang="en-US" dirty="0" smtClean="0">
                <a:latin typeface="Barlow Semi Condensed" panose="020B0604020202020204" charset="0"/>
                <a:cs typeface="Fjalla One" panose="020B0604020202020204" charset="0"/>
              </a:rPr>
              <a:t>Real-time performance on mobile devices</a:t>
            </a:r>
          </a:p>
          <a:p>
            <a:pPr marL="285750" indent="-285750">
              <a:buFont typeface="Arial" panose="020B0604020202020204" pitchFamily="34" charset="0"/>
              <a:buChar char="•"/>
            </a:pPr>
            <a:r>
              <a:rPr lang="en-US" dirty="0" smtClean="0">
                <a:latin typeface="Barlow Semi Condensed" panose="020B0604020202020204" charset="0"/>
                <a:cs typeface="Fjalla One" panose="020B0604020202020204" charset="0"/>
              </a:rPr>
              <a:t>Scalable with width and resolution multipliers</a:t>
            </a:r>
          </a:p>
          <a:p>
            <a:pPr marL="285750" indent="-285750">
              <a:buFont typeface="Arial" panose="020B0604020202020204" pitchFamily="34" charset="0"/>
              <a:buChar char="•"/>
            </a:pPr>
            <a:r>
              <a:rPr lang="en-US" dirty="0" err="1" smtClean="0">
                <a:latin typeface="Barlow Semi Condensed" panose="020B0604020202020204" charset="0"/>
                <a:cs typeface="Fjalla One" panose="020B0604020202020204" charset="0"/>
              </a:rPr>
              <a:t>Pretrained</a:t>
            </a:r>
            <a:r>
              <a:rPr lang="en-US" dirty="0" smtClean="0">
                <a:latin typeface="Barlow Semi Condensed" panose="020B0604020202020204" charset="0"/>
                <a:cs typeface="Fjalla One" panose="020B0604020202020204" charset="0"/>
              </a:rPr>
              <a:t> models for transfer learning</a:t>
            </a:r>
          </a:p>
          <a:p>
            <a:pPr marL="285750" indent="-285750">
              <a:buFont typeface="Arial" panose="020B0604020202020204" pitchFamily="34" charset="0"/>
              <a:buChar char="•"/>
            </a:pPr>
            <a:r>
              <a:rPr lang="en-US" dirty="0" smtClean="0">
                <a:latin typeface="Barlow Semi Condensed" panose="020B0604020202020204" charset="0"/>
                <a:cs typeface="Fjalla One" panose="020B0604020202020204" charset="0"/>
              </a:rPr>
              <a:t>Low memory requirements</a:t>
            </a:r>
          </a:p>
          <a:p>
            <a:pPr marL="285750" indent="-285750">
              <a:buFont typeface="Arial" panose="020B0604020202020204" pitchFamily="34" charset="0"/>
              <a:buChar char="•"/>
            </a:pPr>
            <a:r>
              <a:rPr lang="en-US" dirty="0" smtClean="0">
                <a:latin typeface="Barlow Semi Condensed" panose="020B0604020202020204" charset="0"/>
                <a:cs typeface="Fjalla One" panose="020B0604020202020204" charset="0"/>
              </a:rPr>
              <a:t>Cross-platform compatibility (e.g., </a:t>
            </a:r>
            <a:r>
              <a:rPr lang="en-US" dirty="0" err="1" smtClean="0">
                <a:latin typeface="Barlow Semi Condensed" panose="020B0604020202020204" charset="0"/>
                <a:cs typeface="Fjalla One" panose="020B0604020202020204" charset="0"/>
              </a:rPr>
              <a:t>TensorFlow</a:t>
            </a:r>
            <a:r>
              <a:rPr lang="en-US" dirty="0" smtClean="0">
                <a:latin typeface="Barlow Semi Condensed" panose="020B0604020202020204" charset="0"/>
                <a:cs typeface="Fjalla One" panose="020B0604020202020204" charset="0"/>
              </a:rPr>
              <a:t> Lite, </a:t>
            </a:r>
            <a:r>
              <a:rPr lang="en-US" dirty="0" err="1" smtClean="0">
                <a:latin typeface="Barlow Semi Condensed" panose="020B0604020202020204" charset="0"/>
                <a:cs typeface="Fjalla One" panose="020B0604020202020204" charset="0"/>
              </a:rPr>
              <a:t>PyTorch</a:t>
            </a:r>
            <a:r>
              <a:rPr lang="en-US" dirty="0" smtClean="0">
                <a:latin typeface="Barlow Semi Condensed" panose="020B0604020202020204" charset="0"/>
                <a:cs typeface="Fjalla One" panose="020B0604020202020204" charset="0"/>
              </a:rPr>
              <a:t> Mobile)</a:t>
            </a:r>
            <a:endParaRPr lang="en-US" sz="2200" b="1" dirty="0" smtClean="0">
              <a:latin typeface="Barlow Semi Condensed" panose="020B0604020202020204" charset="0"/>
              <a:cs typeface="Fjalla One" panose="020B0604020202020204" charset="0"/>
            </a:endParaRPr>
          </a:p>
          <a:p>
            <a:pPr>
              <a:lnSpc>
                <a:spcPct val="150000"/>
              </a:lnSpc>
            </a:pPr>
            <a:r>
              <a:rPr lang="en-US" sz="2000" b="1" dirty="0" smtClean="0">
                <a:latin typeface="Barlow Semi Condensed" panose="020B0604020202020204" charset="0"/>
                <a:cs typeface="Fjalla One" panose="020B0604020202020204" charset="0"/>
              </a:rPr>
              <a:t>CNN in Image classification?</a:t>
            </a:r>
          </a:p>
          <a:p>
            <a:pPr>
              <a:lnSpc>
                <a:spcPct val="150000"/>
              </a:lnSpc>
            </a:pPr>
            <a:r>
              <a:rPr lang="en-US" dirty="0" smtClean="0">
                <a:latin typeface="Barlow Semi Condensed" panose="020B0604020202020204" charset="0"/>
                <a:cs typeface="Fjalla One" panose="020B0604020202020204" charset="0"/>
              </a:rPr>
              <a:t>CNNs extract spatial features from images using convolution layers.</a:t>
            </a:r>
          </a:p>
          <a:p>
            <a:pPr>
              <a:lnSpc>
                <a:spcPct val="150000"/>
              </a:lnSpc>
            </a:pPr>
            <a:r>
              <a:rPr lang="en-US" dirty="0" err="1" smtClean="0">
                <a:latin typeface="Barlow Semi Condensed" panose="020B0604020202020204" charset="0"/>
                <a:cs typeface="Fjalla One" panose="020B0604020202020204" charset="0"/>
              </a:rPr>
              <a:t>MobileNet</a:t>
            </a:r>
            <a:r>
              <a:rPr lang="en-US" dirty="0" smtClean="0">
                <a:latin typeface="Barlow Semi Condensed" panose="020B0604020202020204" charset="0"/>
                <a:cs typeface="Fjalla One" panose="020B0604020202020204" charset="0"/>
              </a:rPr>
              <a:t> uses </a:t>
            </a:r>
            <a:r>
              <a:rPr lang="en-US" dirty="0" err="1" smtClean="0">
                <a:latin typeface="Barlow Semi Condensed" panose="020B0604020202020204" charset="0"/>
                <a:cs typeface="Fjalla One" panose="020B0604020202020204" charset="0"/>
              </a:rPr>
              <a:t>depthwise</a:t>
            </a:r>
            <a:r>
              <a:rPr lang="en-US" dirty="0" smtClean="0">
                <a:latin typeface="Barlow Semi Condensed" panose="020B0604020202020204" charset="0"/>
                <a:cs typeface="Fjalla One" panose="020B0604020202020204" charset="0"/>
              </a:rPr>
              <a:t> separable convolutions:</a:t>
            </a:r>
          </a:p>
          <a:p>
            <a:pPr marL="285750" indent="-285750">
              <a:lnSpc>
                <a:spcPct val="150000"/>
              </a:lnSpc>
              <a:buFont typeface="Arial" panose="020B0604020202020204" pitchFamily="34" charset="0"/>
              <a:buChar char="•"/>
            </a:pPr>
            <a:r>
              <a:rPr lang="en-US" dirty="0" smtClean="0">
                <a:latin typeface="Barlow Semi Condensed" panose="020B0604020202020204" charset="0"/>
                <a:cs typeface="Fjalla One" panose="020B0604020202020204" charset="0"/>
              </a:rPr>
              <a:t>Applies one filter per input channel (</a:t>
            </a:r>
            <a:r>
              <a:rPr lang="en-US" dirty="0" err="1" smtClean="0">
                <a:latin typeface="Barlow Semi Condensed" panose="020B0604020202020204" charset="0"/>
                <a:cs typeface="Fjalla One" panose="020B0604020202020204" charset="0"/>
              </a:rPr>
              <a:t>depthwise</a:t>
            </a:r>
            <a:r>
              <a:rPr lang="en-US" dirty="0" smtClean="0">
                <a:latin typeface="Barlow Semi Condensed" panose="020B0604020202020204" charset="0"/>
                <a:cs typeface="Fjalla One" panose="020B0604020202020204" charset="0"/>
              </a:rPr>
              <a:t> convolution).</a:t>
            </a:r>
          </a:p>
          <a:p>
            <a:pPr marL="285750" indent="-285750">
              <a:lnSpc>
                <a:spcPct val="150000"/>
              </a:lnSpc>
              <a:buFont typeface="Arial" panose="020B0604020202020204" pitchFamily="34" charset="0"/>
              <a:buChar char="•"/>
            </a:pPr>
            <a:r>
              <a:rPr lang="en-US" dirty="0" smtClean="0">
                <a:latin typeface="Barlow Semi Condensed" panose="020B0604020202020204" charset="0"/>
                <a:cs typeface="Fjalla One" panose="020B0604020202020204" charset="0"/>
              </a:rPr>
              <a:t>Combines outputs with </a:t>
            </a:r>
            <a:r>
              <a:rPr lang="en-US" dirty="0" err="1" smtClean="0">
                <a:latin typeface="Barlow Semi Condensed" panose="020B0604020202020204" charset="0"/>
                <a:cs typeface="Fjalla One" panose="020B0604020202020204" charset="0"/>
              </a:rPr>
              <a:t>1x1</a:t>
            </a:r>
            <a:r>
              <a:rPr lang="en-US" dirty="0" smtClean="0">
                <a:latin typeface="Barlow Semi Condensed" panose="020B0604020202020204" charset="0"/>
                <a:cs typeface="Fjalla One" panose="020B0604020202020204" charset="0"/>
              </a:rPr>
              <a:t> convolutions (pointwise convolution).</a:t>
            </a:r>
          </a:p>
          <a:p>
            <a:pPr marL="285750" indent="-285750">
              <a:lnSpc>
                <a:spcPct val="150000"/>
              </a:lnSpc>
              <a:buFont typeface="Arial" panose="020B0604020202020204" pitchFamily="34" charset="0"/>
              <a:buChar char="•"/>
            </a:pPr>
            <a:r>
              <a:rPr lang="en-US" dirty="0" smtClean="0">
                <a:latin typeface="Barlow Semi Condensed" panose="020B0604020202020204" charset="0"/>
                <a:cs typeface="Fjalla One" panose="020B0604020202020204" charset="0"/>
              </a:rPr>
              <a:t>Reduces computational cost and improves efficiency for mobile devices.</a:t>
            </a:r>
          </a:p>
          <a:p>
            <a:endParaRPr lang="en-US" dirty="0"/>
          </a:p>
        </p:txBody>
      </p:sp>
    </p:spTree>
    <p:extLst>
      <p:ext uri="{BB962C8B-B14F-4D97-AF65-F5344CB8AC3E}">
        <p14:creationId xmlns:p14="http://schemas.microsoft.com/office/powerpoint/2010/main" val="28257753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596065" y="1941660"/>
            <a:ext cx="4298584" cy="1902000"/>
          </a:xfrm>
          <a:prstGeom prst="rect">
            <a:avLst/>
          </a:prstGeom>
        </p:spPr>
        <p:txBody>
          <a:bodyPr spcFirstLastPara="1" wrap="square" lIns="91425" tIns="91425" rIns="91425" bIns="91425" anchor="ctr" anchorCtr="0">
            <a:noAutofit/>
          </a:bodyPr>
          <a:lstStyle/>
          <a:p>
            <a:r>
              <a:rPr lang="en-US" sz="4400" b="1" dirty="0">
                <a:latin typeface="Fjalla One" panose="020B0604020202020204" charset="0"/>
                <a:cs typeface="Fjalla One" panose="020B0604020202020204" charset="0"/>
              </a:rPr>
              <a:t>Algorithm </a:t>
            </a:r>
            <a:br>
              <a:rPr lang="en-US" sz="4400" b="1" dirty="0">
                <a:latin typeface="Fjalla One" panose="020B0604020202020204" charset="0"/>
                <a:cs typeface="Fjalla One" panose="020B0604020202020204" charset="0"/>
              </a:rPr>
            </a:br>
            <a:endParaRPr sz="4400" dirty="0"/>
          </a:p>
        </p:txBody>
      </p:sp>
    </p:spTree>
    <p:extLst>
      <p:ext uri="{BB962C8B-B14F-4D97-AF65-F5344CB8AC3E}">
        <p14:creationId xmlns:p14="http://schemas.microsoft.com/office/powerpoint/2010/main" val="15380478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36650" y="88900"/>
            <a:ext cx="7753350" cy="5570756"/>
          </a:xfrm>
          <a:prstGeom prst="rect">
            <a:avLst/>
          </a:prstGeom>
          <a:noFill/>
        </p:spPr>
        <p:txBody>
          <a:bodyPr wrap="square" rtlCol="0">
            <a:spAutoFit/>
          </a:bodyPr>
          <a:lstStyle/>
          <a:p>
            <a:pPr>
              <a:lnSpc>
                <a:spcPct val="150000"/>
              </a:lnSpc>
            </a:pPr>
            <a:r>
              <a:rPr lang="en-US" sz="1800" b="1" dirty="0" smtClean="0">
                <a:latin typeface="Barlow Semi Condensed" panose="020B0604020202020204" charset="0"/>
              </a:rPr>
              <a:t>Step 1:</a:t>
            </a:r>
          </a:p>
          <a:p>
            <a:pPr>
              <a:lnSpc>
                <a:spcPct val="150000"/>
              </a:lnSpc>
            </a:pPr>
            <a:r>
              <a:rPr lang="en-US" sz="1800" b="1" dirty="0" smtClean="0">
                <a:latin typeface="Barlow Semi Condensed" panose="020B0604020202020204" charset="0"/>
              </a:rPr>
              <a:t>Import Libraries</a:t>
            </a:r>
          </a:p>
          <a:p>
            <a:pPr marL="285750" lvl="0" indent="-285750">
              <a:lnSpc>
                <a:spcPct val="150000"/>
              </a:lnSpc>
              <a:buFont typeface="Arial" panose="020B0604020202020204" pitchFamily="34" charset="0"/>
              <a:buChar char="•"/>
            </a:pPr>
            <a:r>
              <a:rPr lang="en-US" dirty="0" err="1" smtClean="0">
                <a:latin typeface="Barlow Semi Condensed" panose="020B0604020202020204" charset="0"/>
              </a:rPr>
              <a:t>tensorflow</a:t>
            </a:r>
            <a:endParaRPr lang="en-US" dirty="0">
              <a:latin typeface="Barlow Semi Condensed" panose="020B0604020202020204" charset="0"/>
            </a:endParaRPr>
          </a:p>
          <a:p>
            <a:pPr marL="285750" lvl="0" indent="-285750">
              <a:lnSpc>
                <a:spcPct val="150000"/>
              </a:lnSpc>
              <a:buFont typeface="Arial" panose="020B0604020202020204" pitchFamily="34" charset="0"/>
              <a:buChar char="•"/>
            </a:pPr>
            <a:r>
              <a:rPr lang="en-US" dirty="0" err="1" smtClean="0">
                <a:latin typeface="Barlow Semi Condensed" panose="020B0604020202020204" charset="0"/>
              </a:rPr>
              <a:t>MobileNet</a:t>
            </a:r>
            <a:endParaRPr lang="en-US" dirty="0" smtClean="0">
              <a:latin typeface="Barlow Semi Condensed" panose="020B0604020202020204" charset="0"/>
            </a:endParaRPr>
          </a:p>
          <a:p>
            <a:pPr marL="285750" lvl="0" indent="-285750">
              <a:lnSpc>
                <a:spcPct val="150000"/>
              </a:lnSpc>
              <a:buFont typeface="Arial" panose="020B0604020202020204" pitchFamily="34" charset="0"/>
              <a:buChar char="•"/>
            </a:pPr>
            <a:r>
              <a:rPr lang="en-US" dirty="0" err="1" smtClean="0">
                <a:latin typeface="Barlow Semi Condensed" panose="020B0604020202020204" charset="0"/>
              </a:rPr>
              <a:t>preprocess_input</a:t>
            </a:r>
            <a:endParaRPr lang="en-US" dirty="0" smtClean="0">
              <a:latin typeface="Barlow Semi Condensed" panose="020B0604020202020204" charset="0"/>
            </a:endParaRPr>
          </a:p>
          <a:p>
            <a:pPr marL="285750" lvl="0" indent="-285750">
              <a:lnSpc>
                <a:spcPct val="150000"/>
              </a:lnSpc>
              <a:buFont typeface="Arial" panose="020B0604020202020204" pitchFamily="34" charset="0"/>
              <a:buChar char="•"/>
            </a:pPr>
            <a:r>
              <a:rPr lang="en-US" dirty="0" err="1" smtClean="0">
                <a:latin typeface="Barlow Semi Condensed" panose="020B0604020202020204" charset="0"/>
              </a:rPr>
              <a:t>decode_predictions</a:t>
            </a:r>
            <a:endParaRPr lang="en-US" dirty="0" smtClean="0">
              <a:latin typeface="Barlow Semi Condensed" panose="020B0604020202020204" charset="0"/>
            </a:endParaRPr>
          </a:p>
          <a:p>
            <a:pPr>
              <a:lnSpc>
                <a:spcPct val="150000"/>
              </a:lnSpc>
            </a:pPr>
            <a:r>
              <a:rPr lang="en-US" sz="1800" b="1" dirty="0" smtClean="0">
                <a:latin typeface="Barlow Semi Condensed" panose="020B0604020202020204" charset="0"/>
              </a:rPr>
              <a:t>Step 2:</a:t>
            </a:r>
          </a:p>
          <a:p>
            <a:pPr>
              <a:lnSpc>
                <a:spcPct val="150000"/>
              </a:lnSpc>
            </a:pPr>
            <a:r>
              <a:rPr lang="en-US" sz="1800" b="1" dirty="0" smtClean="0">
                <a:latin typeface="Barlow Semi Condensed" panose="020B0604020202020204" charset="0"/>
              </a:rPr>
              <a:t>Load the Pre-trained </a:t>
            </a:r>
            <a:r>
              <a:rPr lang="en-US" sz="1800" b="1" dirty="0" err="1" smtClean="0">
                <a:latin typeface="Barlow Semi Condensed" panose="020B0604020202020204" charset="0"/>
              </a:rPr>
              <a:t>MobileNet</a:t>
            </a:r>
            <a:r>
              <a:rPr lang="en-US" sz="1800" b="1" dirty="0" smtClean="0">
                <a:latin typeface="Barlow Semi Condensed" panose="020B0604020202020204" charset="0"/>
              </a:rPr>
              <a:t> Model</a:t>
            </a:r>
            <a:r>
              <a:rPr lang="en-US" sz="1800" dirty="0" smtClean="0">
                <a:latin typeface="Barlow Semi Condensed" panose="020B0604020202020204" charset="0"/>
              </a:rPr>
              <a:t>:</a:t>
            </a:r>
          </a:p>
          <a:p>
            <a:pPr algn="ctr">
              <a:lnSpc>
                <a:spcPct val="150000"/>
              </a:lnSpc>
            </a:pPr>
            <a:r>
              <a:rPr lang="en-US" dirty="0" smtClean="0">
                <a:latin typeface="Barlow Semi Condensed" panose="020B0604020202020204" charset="0"/>
              </a:rPr>
              <a:t>model = </a:t>
            </a:r>
            <a:r>
              <a:rPr lang="en-US" dirty="0" err="1" smtClean="0">
                <a:latin typeface="Barlow Semi Condensed" panose="020B0604020202020204" charset="0"/>
              </a:rPr>
              <a:t>MobileNet</a:t>
            </a:r>
            <a:r>
              <a:rPr lang="en-US" dirty="0" smtClean="0">
                <a:latin typeface="Barlow Semi Condensed" panose="020B0604020202020204" charset="0"/>
              </a:rPr>
              <a:t>(weights='</a:t>
            </a:r>
            <a:r>
              <a:rPr lang="en-US" dirty="0" err="1" smtClean="0">
                <a:latin typeface="Barlow Semi Condensed" panose="020B0604020202020204" charset="0"/>
              </a:rPr>
              <a:t>imagenet</a:t>
            </a:r>
            <a:r>
              <a:rPr lang="en-US" dirty="0" smtClean="0">
                <a:latin typeface="Barlow Semi Condensed" panose="020B0604020202020204" charset="0"/>
              </a:rPr>
              <a:t>')</a:t>
            </a:r>
          </a:p>
          <a:p>
            <a:pPr>
              <a:lnSpc>
                <a:spcPct val="150000"/>
              </a:lnSpc>
            </a:pPr>
            <a:r>
              <a:rPr lang="en-US" sz="1800" b="1" dirty="0" smtClean="0">
                <a:latin typeface="Barlow Semi Condensed" panose="020B0604020202020204" charset="0"/>
              </a:rPr>
              <a:t>Step 3:</a:t>
            </a:r>
          </a:p>
          <a:p>
            <a:pPr>
              <a:lnSpc>
                <a:spcPct val="150000"/>
              </a:lnSpc>
            </a:pPr>
            <a:r>
              <a:rPr lang="en-US" sz="1800" b="1" dirty="0" smtClean="0">
                <a:latin typeface="Barlow Semi Condensed" panose="020B0604020202020204" charset="0"/>
              </a:rPr>
              <a:t>Define the image URL and download the image: </a:t>
            </a:r>
          </a:p>
          <a:p>
            <a:pPr marL="342900" indent="-342900">
              <a:lnSpc>
                <a:spcPct val="150000"/>
              </a:lnSpc>
              <a:buFont typeface="Arial" panose="020B0604020202020204" pitchFamily="34" charset="0"/>
              <a:buChar char="•"/>
            </a:pPr>
            <a:r>
              <a:rPr lang="en-US" sz="1800" dirty="0" smtClean="0">
                <a:latin typeface="Barlow Semi Condensed" panose="020B0604020202020204" charset="0"/>
              </a:rPr>
              <a:t>Fetch the image from the URL</a:t>
            </a:r>
          </a:p>
          <a:p>
            <a:pPr marL="342900" indent="-342900">
              <a:lnSpc>
                <a:spcPct val="150000"/>
              </a:lnSpc>
              <a:buFont typeface="Arial" panose="020B0604020202020204" pitchFamily="34" charset="0"/>
              <a:buChar char="•"/>
            </a:pPr>
            <a:r>
              <a:rPr lang="en-US" sz="1800" dirty="0" smtClean="0">
                <a:latin typeface="Barlow Semi Condensed" panose="020B0604020202020204" charset="0"/>
              </a:rPr>
              <a:t>Resize the image to </a:t>
            </a:r>
            <a:r>
              <a:rPr lang="en-US" sz="1800" dirty="0" err="1" smtClean="0">
                <a:latin typeface="Barlow Semi Condensed" panose="020B0604020202020204" charset="0"/>
              </a:rPr>
              <a:t>224x224</a:t>
            </a:r>
            <a:r>
              <a:rPr lang="en-US" sz="1800" dirty="0" smtClean="0">
                <a:latin typeface="Barlow Semi Condensed" panose="020B0604020202020204" charset="0"/>
              </a:rPr>
              <a:t> (required by </a:t>
            </a:r>
            <a:r>
              <a:rPr lang="en-US" sz="1800" dirty="0" err="1" smtClean="0">
                <a:latin typeface="Barlow Semi Condensed" panose="020B0604020202020204" charset="0"/>
              </a:rPr>
              <a:t>MobileNet</a:t>
            </a:r>
            <a:r>
              <a:rPr lang="en-US" sz="1800" dirty="0" smtClean="0">
                <a:latin typeface="Barlow Semi Condensed" panose="020B0604020202020204" charset="0"/>
              </a:rPr>
              <a:t>)</a:t>
            </a:r>
            <a:endParaRPr lang="en-US" sz="1800" b="1" dirty="0">
              <a:latin typeface="Barlow Semi Condensed" panose="020B0604020202020204" charset="0"/>
            </a:endParaRPr>
          </a:p>
          <a:p>
            <a:pPr>
              <a:lnSpc>
                <a:spcPct val="150000"/>
              </a:lnSpc>
            </a:pPr>
            <a:endParaRPr lang="en-US" dirty="0" smtClean="0"/>
          </a:p>
          <a:p>
            <a:endParaRPr lang="en-US" dirty="0" smtClean="0"/>
          </a:p>
        </p:txBody>
      </p:sp>
    </p:spTree>
    <p:extLst>
      <p:ext uri="{BB962C8B-B14F-4D97-AF65-F5344CB8AC3E}">
        <p14:creationId xmlns:p14="http://schemas.microsoft.com/office/powerpoint/2010/main" val="24551446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04900" y="215900"/>
            <a:ext cx="7239000" cy="4832092"/>
          </a:xfrm>
          <a:prstGeom prst="rect">
            <a:avLst/>
          </a:prstGeom>
          <a:noFill/>
        </p:spPr>
        <p:txBody>
          <a:bodyPr wrap="square" rtlCol="0">
            <a:spAutoFit/>
          </a:bodyPr>
          <a:lstStyle/>
          <a:p>
            <a:pPr>
              <a:lnSpc>
                <a:spcPct val="150000"/>
              </a:lnSpc>
            </a:pPr>
            <a:r>
              <a:rPr lang="en-US" b="1" dirty="0" smtClean="0">
                <a:latin typeface="Barlow Semi Condensed" panose="020B0604020202020204" charset="0"/>
              </a:rPr>
              <a:t>Step 4:</a:t>
            </a:r>
          </a:p>
          <a:p>
            <a:pPr>
              <a:lnSpc>
                <a:spcPct val="150000"/>
              </a:lnSpc>
            </a:pPr>
            <a:r>
              <a:rPr lang="en-US" b="1" dirty="0" smtClean="0">
                <a:latin typeface="Barlow Semi Condensed" panose="020B0604020202020204" charset="0"/>
              </a:rPr>
              <a:t>Preprocess the image for the model:</a:t>
            </a:r>
          </a:p>
          <a:p>
            <a:pPr marL="285750" indent="-285750">
              <a:lnSpc>
                <a:spcPct val="150000"/>
              </a:lnSpc>
              <a:buFont typeface="Arial" panose="020B0604020202020204" pitchFamily="34" charset="0"/>
              <a:buChar char="•"/>
            </a:pPr>
            <a:r>
              <a:rPr lang="en-US" dirty="0" smtClean="0">
                <a:latin typeface="Barlow Semi Condensed" panose="020B0604020202020204" charset="0"/>
              </a:rPr>
              <a:t>Convert the image to a </a:t>
            </a:r>
            <a:r>
              <a:rPr lang="en-US" dirty="0" err="1" smtClean="0">
                <a:latin typeface="Barlow Semi Condensed" panose="020B0604020202020204" charset="0"/>
              </a:rPr>
              <a:t>NumPy</a:t>
            </a:r>
            <a:r>
              <a:rPr lang="en-US" dirty="0" smtClean="0">
                <a:latin typeface="Barlow Semi Condensed" panose="020B0604020202020204" charset="0"/>
              </a:rPr>
              <a:t> array</a:t>
            </a:r>
          </a:p>
          <a:p>
            <a:pPr marL="285750" indent="-285750">
              <a:lnSpc>
                <a:spcPct val="150000"/>
              </a:lnSpc>
              <a:buFont typeface="Arial" panose="020B0604020202020204" pitchFamily="34" charset="0"/>
              <a:buChar char="•"/>
            </a:pPr>
            <a:r>
              <a:rPr lang="en-US" dirty="0" smtClean="0">
                <a:latin typeface="Barlow Semi Condensed" panose="020B0604020202020204" charset="0"/>
              </a:rPr>
              <a:t>Preprocess the image to match </a:t>
            </a:r>
            <a:r>
              <a:rPr lang="en-US" dirty="0" err="1" smtClean="0">
                <a:latin typeface="Barlow Semi Condensed" panose="020B0604020202020204" charset="0"/>
              </a:rPr>
              <a:t>MobileNet’s</a:t>
            </a:r>
            <a:r>
              <a:rPr lang="en-US" dirty="0" smtClean="0">
                <a:latin typeface="Barlow Semi Condensed" panose="020B0604020202020204" charset="0"/>
              </a:rPr>
              <a:t> input requirements</a:t>
            </a:r>
          </a:p>
          <a:p>
            <a:pPr marL="285750" indent="-285750">
              <a:lnSpc>
                <a:spcPct val="150000"/>
              </a:lnSpc>
              <a:buFont typeface="Arial" panose="020B0604020202020204" pitchFamily="34" charset="0"/>
              <a:buChar char="•"/>
            </a:pPr>
            <a:r>
              <a:rPr lang="en-US" dirty="0" smtClean="0">
                <a:latin typeface="Barlow Semi Condensed" panose="020B0604020202020204" charset="0"/>
              </a:rPr>
              <a:t>Add a batch dimension (as </a:t>
            </a:r>
            <a:r>
              <a:rPr lang="en-US" dirty="0" err="1" smtClean="0">
                <a:latin typeface="Barlow Semi Condensed" panose="020B0604020202020204" charset="0"/>
              </a:rPr>
              <a:t>MobileNet</a:t>
            </a:r>
            <a:r>
              <a:rPr lang="en-US" dirty="0" smtClean="0">
                <a:latin typeface="Barlow Semi Condensed" panose="020B0604020202020204" charset="0"/>
              </a:rPr>
              <a:t> expects batch input)</a:t>
            </a:r>
          </a:p>
          <a:p>
            <a:pPr>
              <a:lnSpc>
                <a:spcPct val="150000"/>
              </a:lnSpc>
            </a:pPr>
            <a:r>
              <a:rPr lang="en-US" b="1" dirty="0" smtClean="0">
                <a:latin typeface="Barlow Semi Condensed" panose="020B0604020202020204" charset="0"/>
              </a:rPr>
              <a:t>Step 5:</a:t>
            </a:r>
          </a:p>
          <a:p>
            <a:pPr>
              <a:lnSpc>
                <a:spcPct val="150000"/>
              </a:lnSpc>
            </a:pPr>
            <a:r>
              <a:rPr lang="en-US" b="1" dirty="0" smtClean="0">
                <a:latin typeface="Barlow Semi Condensed" panose="020B0604020202020204" charset="0"/>
              </a:rPr>
              <a:t>Run the image through the model to get predictions:</a:t>
            </a:r>
          </a:p>
          <a:p>
            <a:pPr>
              <a:lnSpc>
                <a:spcPct val="150000"/>
              </a:lnSpc>
            </a:pPr>
            <a:r>
              <a:rPr lang="en-US" dirty="0" smtClean="0">
                <a:latin typeface="Barlow Semi Condensed" panose="020B0604020202020204" charset="0"/>
              </a:rPr>
              <a:t>predictions = </a:t>
            </a:r>
            <a:r>
              <a:rPr lang="en-US" dirty="0" err="1" smtClean="0">
                <a:latin typeface="Barlow Semi Condensed" panose="020B0604020202020204" charset="0"/>
              </a:rPr>
              <a:t>model.predict</a:t>
            </a:r>
            <a:r>
              <a:rPr lang="en-US" dirty="0" smtClean="0">
                <a:latin typeface="Barlow Semi Condensed" panose="020B0604020202020204" charset="0"/>
              </a:rPr>
              <a:t>(image)</a:t>
            </a:r>
            <a:endParaRPr lang="en-US" b="1" dirty="0" smtClean="0">
              <a:latin typeface="Barlow Semi Condensed" panose="020B0604020202020204" charset="0"/>
            </a:endParaRPr>
          </a:p>
          <a:p>
            <a:pPr>
              <a:lnSpc>
                <a:spcPct val="150000"/>
              </a:lnSpc>
            </a:pPr>
            <a:r>
              <a:rPr lang="en-US" b="1" dirty="0" smtClean="0">
                <a:latin typeface="Barlow Semi Condensed" panose="020B0604020202020204" charset="0"/>
              </a:rPr>
              <a:t>Step 6:</a:t>
            </a:r>
          </a:p>
          <a:p>
            <a:pPr marL="285750" indent="-285750">
              <a:lnSpc>
                <a:spcPct val="150000"/>
              </a:lnSpc>
              <a:buFont typeface="Arial" panose="020B0604020202020204" pitchFamily="34" charset="0"/>
              <a:buChar char="•"/>
            </a:pPr>
            <a:r>
              <a:rPr lang="en-US" b="1" dirty="0" smtClean="0">
                <a:latin typeface="Barlow Semi Condensed" panose="020B0604020202020204" charset="0"/>
              </a:rPr>
              <a:t>Decode the predictions to get human-readable class labels:</a:t>
            </a:r>
          </a:p>
          <a:p>
            <a:pPr>
              <a:lnSpc>
                <a:spcPct val="150000"/>
              </a:lnSpc>
            </a:pPr>
            <a:r>
              <a:rPr lang="en-US" dirty="0" err="1" smtClean="0">
                <a:latin typeface="Barlow Semi Condensed" panose="020B0604020202020204" charset="0"/>
              </a:rPr>
              <a:t>decoded_predictions</a:t>
            </a:r>
            <a:r>
              <a:rPr lang="en-US" dirty="0" smtClean="0">
                <a:latin typeface="Barlow Semi Condensed" panose="020B0604020202020204" charset="0"/>
              </a:rPr>
              <a:t> = </a:t>
            </a:r>
            <a:r>
              <a:rPr lang="en-US" dirty="0" err="1" smtClean="0">
                <a:latin typeface="Barlow Semi Condensed" panose="020B0604020202020204" charset="0"/>
              </a:rPr>
              <a:t>decode_predictions</a:t>
            </a:r>
            <a:r>
              <a:rPr lang="en-US" dirty="0" smtClean="0">
                <a:latin typeface="Barlow Semi Condensed" panose="020B0604020202020204" charset="0"/>
              </a:rPr>
              <a:t>(predictions, top=1)</a:t>
            </a:r>
          </a:p>
          <a:p>
            <a:pPr>
              <a:lnSpc>
                <a:spcPct val="150000"/>
              </a:lnSpc>
            </a:pPr>
            <a:r>
              <a:rPr lang="en-US" b="1" dirty="0" smtClean="0">
                <a:latin typeface="Barlow Semi Condensed" panose="020B0604020202020204" charset="0"/>
              </a:rPr>
              <a:t>Step 7:</a:t>
            </a:r>
            <a:endParaRPr lang="en-US" dirty="0" smtClean="0">
              <a:latin typeface="Barlow Semi Condensed" panose="020B0604020202020204" charset="0"/>
            </a:endParaRPr>
          </a:p>
          <a:p>
            <a:pPr>
              <a:lnSpc>
                <a:spcPct val="150000"/>
              </a:lnSpc>
            </a:pPr>
            <a:r>
              <a:rPr lang="en-US" b="1" dirty="0" smtClean="0">
                <a:latin typeface="Barlow Semi Condensed" panose="020B0604020202020204" charset="0"/>
              </a:rPr>
              <a:t>Display the result:</a:t>
            </a:r>
          </a:p>
          <a:p>
            <a:pPr>
              <a:lnSpc>
                <a:spcPct val="150000"/>
              </a:lnSpc>
            </a:pPr>
            <a:r>
              <a:rPr lang="en-US" dirty="0" smtClean="0">
                <a:latin typeface="Barlow Semi Condensed" panose="020B0604020202020204" charset="0"/>
              </a:rPr>
              <a:t>Print the predicted class label and confidence score</a:t>
            </a:r>
          </a:p>
          <a:p>
            <a:endParaRPr lang="en-US" dirty="0"/>
          </a:p>
        </p:txBody>
      </p:sp>
    </p:spTree>
    <p:extLst>
      <p:ext uri="{BB962C8B-B14F-4D97-AF65-F5344CB8AC3E}">
        <p14:creationId xmlns:p14="http://schemas.microsoft.com/office/powerpoint/2010/main" val="25340539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2006355" y="34594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Depth-wise Separable Convolutions</a:t>
            </a:r>
            <a:endParaRPr dirty="0"/>
          </a:p>
        </p:txBody>
      </p:sp>
      <p:sp>
        <p:nvSpPr>
          <p:cNvPr id="6" name="Rectangle 5"/>
          <p:cNvSpPr/>
          <p:nvPr/>
        </p:nvSpPr>
        <p:spPr>
          <a:xfrm>
            <a:off x="1136765" y="1399886"/>
            <a:ext cx="3296689" cy="2031325"/>
          </a:xfrm>
          <a:prstGeom prst="rect">
            <a:avLst/>
          </a:prstGeom>
        </p:spPr>
        <p:txBody>
          <a:bodyPr wrap="square">
            <a:spAutoFit/>
          </a:bodyPr>
          <a:lstStyle/>
          <a:p>
            <a:r>
              <a:rPr lang="en-US" dirty="0" err="1" smtClean="0">
                <a:solidFill>
                  <a:srgbClr val="494949"/>
                </a:solidFill>
                <a:latin typeface="Barlow Semi Condensed" panose="020B0604020202020204" charset="0"/>
              </a:rPr>
              <a:t>MobileNet</a:t>
            </a:r>
            <a:r>
              <a:rPr lang="en-US" dirty="0" smtClean="0">
                <a:solidFill>
                  <a:srgbClr val="494949"/>
                </a:solidFill>
                <a:latin typeface="Barlow Semi Condensed" panose="020B0604020202020204" charset="0"/>
              </a:rPr>
              <a:t> splits into </a:t>
            </a:r>
            <a:r>
              <a:rPr lang="en-US" dirty="0">
                <a:solidFill>
                  <a:srgbClr val="494949"/>
                </a:solidFill>
                <a:latin typeface="Barlow Semi Condensed" panose="020B0604020202020204" charset="0"/>
              </a:rPr>
              <a:t>two steps</a:t>
            </a:r>
            <a:r>
              <a:rPr lang="en-US" dirty="0" smtClean="0">
                <a:solidFill>
                  <a:srgbClr val="494949"/>
                </a:solidFill>
                <a:latin typeface="Barlow Semi Condensed" panose="020B0604020202020204" charset="0"/>
              </a:rPr>
              <a:t>:</a:t>
            </a:r>
          </a:p>
          <a:p>
            <a:endParaRPr lang="en-US" b="1" dirty="0">
              <a:solidFill>
                <a:srgbClr val="494949"/>
              </a:solidFill>
              <a:latin typeface="Barlow Semi Condensed" panose="020B0604020202020204" charset="0"/>
            </a:endParaRPr>
          </a:p>
          <a:p>
            <a:pPr marL="342900" indent="-342900">
              <a:buFont typeface="+mj-lt"/>
              <a:buAutoNum type="arabicPeriod"/>
            </a:pPr>
            <a:r>
              <a:rPr lang="en-US" b="1" dirty="0" smtClean="0">
                <a:solidFill>
                  <a:srgbClr val="494949"/>
                </a:solidFill>
                <a:latin typeface="Barlow Semi Condensed" panose="020B0604020202020204" charset="0"/>
              </a:rPr>
              <a:t>Depth-wise </a:t>
            </a:r>
            <a:r>
              <a:rPr lang="en-US" b="1" dirty="0">
                <a:solidFill>
                  <a:srgbClr val="494949"/>
                </a:solidFill>
                <a:latin typeface="Barlow Semi Condensed" panose="020B0604020202020204" charset="0"/>
              </a:rPr>
              <a:t>Convolution</a:t>
            </a:r>
            <a:r>
              <a:rPr lang="en-US" dirty="0">
                <a:solidFill>
                  <a:srgbClr val="494949"/>
                </a:solidFill>
                <a:latin typeface="Barlow Semi Condensed" panose="020B0604020202020204" charset="0"/>
              </a:rPr>
              <a:t>: Each channel (red, green, blue) is processed separately with its own filter</a:t>
            </a:r>
            <a:r>
              <a:rPr lang="en-US" dirty="0" smtClean="0">
                <a:solidFill>
                  <a:srgbClr val="494949"/>
                </a:solidFill>
                <a:latin typeface="Barlow Semi Condensed" panose="020B0604020202020204" charset="0"/>
              </a:rPr>
              <a:t>.</a:t>
            </a:r>
          </a:p>
          <a:p>
            <a:pPr marL="342900" indent="-342900">
              <a:buFont typeface="+mj-lt"/>
              <a:buAutoNum type="arabicPeriod"/>
            </a:pPr>
            <a:endParaRPr lang="en-US" dirty="0" smtClean="0">
              <a:solidFill>
                <a:srgbClr val="494949"/>
              </a:solidFill>
              <a:latin typeface="Barlow Semi Condensed" panose="020B0604020202020204" charset="0"/>
            </a:endParaRPr>
          </a:p>
          <a:p>
            <a:pPr marL="342900" indent="-342900">
              <a:buFont typeface="+mj-lt"/>
              <a:buAutoNum type="arabicPeriod"/>
            </a:pPr>
            <a:r>
              <a:rPr lang="en-US" b="1" dirty="0" smtClean="0">
                <a:solidFill>
                  <a:srgbClr val="494949"/>
                </a:solidFill>
                <a:latin typeface="Barlow Semi Condensed" panose="020B0604020202020204" charset="0"/>
              </a:rPr>
              <a:t>Pointwise </a:t>
            </a:r>
            <a:r>
              <a:rPr lang="en-US" b="1" dirty="0">
                <a:solidFill>
                  <a:srgbClr val="494949"/>
                </a:solidFill>
                <a:latin typeface="Barlow Semi Condensed" panose="020B0604020202020204" charset="0"/>
              </a:rPr>
              <a:t>Convolution</a:t>
            </a:r>
            <a:r>
              <a:rPr lang="en-US" dirty="0">
                <a:solidFill>
                  <a:srgbClr val="494949"/>
                </a:solidFill>
                <a:latin typeface="Barlow Semi Condensed" panose="020B0604020202020204" charset="0"/>
              </a:rPr>
              <a:t>: A small </a:t>
            </a:r>
            <a:r>
              <a:rPr lang="en-US" dirty="0" smtClean="0">
                <a:solidFill>
                  <a:srgbClr val="494949"/>
                </a:solidFill>
                <a:latin typeface="Barlow Semi Condensed" panose="020B0604020202020204" charset="0"/>
              </a:rPr>
              <a:t>1×1 filter </a:t>
            </a:r>
            <a:r>
              <a:rPr lang="en-US" dirty="0">
                <a:solidFill>
                  <a:srgbClr val="494949"/>
                </a:solidFill>
                <a:latin typeface="Barlow Semi Condensed" panose="020B0604020202020204" charset="0"/>
              </a:rPr>
              <a:t>combines the outputs of these separate filters.</a:t>
            </a:r>
          </a:p>
        </p:txBody>
      </p:sp>
      <p:pic>
        <p:nvPicPr>
          <p:cNvPr id="7" name="Picture 6"/>
          <p:cNvPicPr>
            <a:picLocks noChangeAspect="1"/>
          </p:cNvPicPr>
          <p:nvPr/>
        </p:nvPicPr>
        <p:blipFill>
          <a:blip r:embed="rId3"/>
          <a:stretch>
            <a:fillRect/>
          </a:stretch>
        </p:blipFill>
        <p:spPr>
          <a:xfrm>
            <a:off x="4630114" y="1487198"/>
            <a:ext cx="3542229" cy="257218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41700" y="685800"/>
            <a:ext cx="1930400" cy="553998"/>
          </a:xfrm>
          <a:prstGeom prst="rect">
            <a:avLst/>
          </a:prstGeom>
          <a:noFill/>
        </p:spPr>
        <p:txBody>
          <a:bodyPr wrap="square" rtlCol="0">
            <a:spAutoFit/>
          </a:bodyPr>
          <a:lstStyle/>
          <a:p>
            <a:r>
              <a:rPr lang="en-US" sz="3000" b="1" dirty="0" smtClean="0">
                <a:latin typeface="Barlow Semi Condensed" panose="020B0604020202020204" charset="0"/>
              </a:rPr>
              <a:t>Collab Link</a:t>
            </a:r>
            <a:endParaRPr lang="en-US" sz="3000" b="1" dirty="0">
              <a:latin typeface="Barlow Semi Condensed" panose="020B0604020202020204" charset="0"/>
            </a:endParaRPr>
          </a:p>
        </p:txBody>
      </p:sp>
      <p:sp>
        <p:nvSpPr>
          <p:cNvPr id="6" name="TextBox 5"/>
          <p:cNvSpPr txBox="1"/>
          <p:nvPr/>
        </p:nvSpPr>
        <p:spPr>
          <a:xfrm>
            <a:off x="2095500" y="1409700"/>
            <a:ext cx="4508500" cy="26776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50000"/>
                  </a:schemeClr>
                </a:solidFill>
                <a:hlinkClick r:id="rId2"/>
              </a:rPr>
              <a:t>https://</a:t>
            </a:r>
            <a:r>
              <a:rPr lang="en-US" dirty="0" err="1">
                <a:solidFill>
                  <a:schemeClr val="tx2">
                    <a:lumMod val="50000"/>
                  </a:schemeClr>
                </a:solidFill>
                <a:hlinkClick r:id="rId2"/>
              </a:rPr>
              <a:t>colab.research.google.com</a:t>
            </a:r>
            <a:r>
              <a:rPr lang="en-US" dirty="0">
                <a:solidFill>
                  <a:schemeClr val="tx2">
                    <a:lumMod val="50000"/>
                  </a:schemeClr>
                </a:solidFill>
                <a:hlinkClick r:id="rId2"/>
              </a:rPr>
              <a:t>/drive/1I_</a:t>
            </a:r>
            <a:r>
              <a:rPr lang="en-US" dirty="0" err="1">
                <a:solidFill>
                  <a:schemeClr val="tx2">
                    <a:lumMod val="50000"/>
                  </a:schemeClr>
                </a:solidFill>
                <a:hlinkClick r:id="rId2"/>
              </a:rPr>
              <a:t>F1Q49XzH1</a:t>
            </a:r>
            <a:r>
              <a:rPr lang="en-US" dirty="0">
                <a:solidFill>
                  <a:schemeClr val="tx2">
                    <a:lumMod val="50000"/>
                  </a:schemeClr>
                </a:solidFill>
                <a:hlinkClick r:id="rId2"/>
              </a:rPr>
              <a:t>__</a:t>
            </a:r>
            <a:r>
              <a:rPr lang="en-US" dirty="0" err="1" smtClean="0">
                <a:solidFill>
                  <a:schemeClr val="tx2">
                    <a:lumMod val="50000"/>
                  </a:schemeClr>
                </a:solidFill>
                <a:hlinkClick r:id="rId2"/>
              </a:rPr>
              <a:t>xPCwY39yVwnAemegVLv?authuser</a:t>
            </a:r>
            <a:r>
              <a:rPr lang="en-US" dirty="0" smtClean="0">
                <a:solidFill>
                  <a:schemeClr val="tx2">
                    <a:lumMod val="50000"/>
                  </a:schemeClr>
                </a:solidFill>
                <a:hlinkClick r:id="rId2"/>
              </a:rPr>
              <a:t>=0</a:t>
            </a:r>
            <a:endParaRPr lang="en-US" dirty="0" smtClean="0">
              <a:solidFill>
                <a:schemeClr val="tx2">
                  <a:lumMod val="50000"/>
                </a:schemeClr>
              </a:solidFill>
            </a:endParaRPr>
          </a:p>
          <a:p>
            <a:pPr marL="285750" indent="-285750">
              <a:lnSpc>
                <a:spcPct val="150000"/>
              </a:lnSpc>
              <a:buFont typeface="Arial" panose="020B0604020202020204" pitchFamily="34" charset="0"/>
              <a:buChar char="•"/>
            </a:pPr>
            <a:endParaRPr lang="en-US" dirty="0" smtClean="0">
              <a:solidFill>
                <a:schemeClr val="tx2">
                  <a:lumMod val="50000"/>
                </a:schemeClr>
              </a:solidFill>
            </a:endParaRPr>
          </a:p>
          <a:p>
            <a:pPr marL="285750" indent="-285750">
              <a:lnSpc>
                <a:spcPct val="150000"/>
              </a:lnSpc>
              <a:buFont typeface="Arial" panose="020B0604020202020204" pitchFamily="34" charset="0"/>
              <a:buChar char="•"/>
            </a:pPr>
            <a:r>
              <a:rPr lang="en-US" dirty="0">
                <a:solidFill>
                  <a:schemeClr val="tx2">
                    <a:lumMod val="50000"/>
                  </a:schemeClr>
                </a:solidFill>
                <a:hlinkClick r:id="rId3"/>
              </a:rPr>
              <a:t>https://</a:t>
            </a:r>
            <a:r>
              <a:rPr lang="en-US" dirty="0" err="1" smtClean="0">
                <a:solidFill>
                  <a:schemeClr val="tx2">
                    <a:lumMod val="50000"/>
                  </a:schemeClr>
                </a:solidFill>
                <a:hlinkClick r:id="rId3"/>
              </a:rPr>
              <a:t>colab.research.google.com</a:t>
            </a:r>
            <a:r>
              <a:rPr lang="en-US" dirty="0" smtClean="0">
                <a:solidFill>
                  <a:schemeClr val="tx2">
                    <a:lumMod val="50000"/>
                  </a:schemeClr>
                </a:solidFill>
                <a:hlinkClick r:id="rId3"/>
              </a:rPr>
              <a:t>/drive/</a:t>
            </a:r>
            <a:r>
              <a:rPr lang="en-US" dirty="0" err="1" smtClean="0">
                <a:solidFill>
                  <a:schemeClr val="tx2">
                    <a:lumMod val="50000"/>
                  </a:schemeClr>
                </a:solidFill>
                <a:hlinkClick r:id="rId3"/>
              </a:rPr>
              <a:t>1jLMaOMjd58XoDY3rAGn7hvdLLiSmVnLy?authuser</a:t>
            </a:r>
            <a:r>
              <a:rPr lang="en-US" dirty="0" smtClean="0">
                <a:solidFill>
                  <a:schemeClr val="tx2">
                    <a:lumMod val="50000"/>
                  </a:schemeClr>
                </a:solidFill>
                <a:hlinkClick r:id="rId3"/>
              </a:rPr>
              <a:t>=</a:t>
            </a:r>
            <a:r>
              <a:rPr lang="en-US" dirty="0" err="1" smtClean="0">
                <a:solidFill>
                  <a:schemeClr val="tx2">
                    <a:lumMod val="50000"/>
                  </a:schemeClr>
                </a:solidFill>
                <a:hlinkClick r:id="rId3"/>
              </a:rPr>
              <a:t>0#scrollTo</a:t>
            </a:r>
            <a:r>
              <a:rPr lang="en-US" dirty="0" smtClean="0">
                <a:solidFill>
                  <a:schemeClr val="tx2">
                    <a:lumMod val="50000"/>
                  </a:schemeClr>
                </a:solidFill>
                <a:hlinkClick r:id="rId3"/>
              </a:rPr>
              <a:t>=</a:t>
            </a:r>
            <a:r>
              <a:rPr lang="en-US" dirty="0" err="1" smtClean="0">
                <a:solidFill>
                  <a:schemeClr val="tx2">
                    <a:lumMod val="50000"/>
                  </a:schemeClr>
                </a:solidFill>
                <a:hlinkClick r:id="rId3"/>
              </a:rPr>
              <a:t>u1g-efVuYrSX</a:t>
            </a:r>
            <a:r>
              <a:rPr lang="en-US" dirty="0" smtClean="0">
                <a:solidFill>
                  <a:schemeClr val="tx2">
                    <a:lumMod val="50000"/>
                  </a:schemeClr>
                </a:solidFill>
              </a:rPr>
              <a:t> </a:t>
            </a:r>
          </a:p>
          <a:p>
            <a:pPr marL="285750" indent="-285750">
              <a:lnSpc>
                <a:spcPct val="150000"/>
              </a:lnSpc>
              <a:buFont typeface="Arial" panose="020B0604020202020204" pitchFamily="34" charset="0"/>
              <a:buChar char="•"/>
            </a:pPr>
            <a:r>
              <a:rPr lang="en-US" dirty="0">
                <a:solidFill>
                  <a:schemeClr val="tx2">
                    <a:lumMod val="50000"/>
                  </a:schemeClr>
                </a:solidFill>
                <a:hlinkClick r:id="rId4"/>
              </a:rPr>
              <a:t>https://</a:t>
            </a:r>
            <a:r>
              <a:rPr lang="en-US" dirty="0" err="1" smtClean="0">
                <a:solidFill>
                  <a:schemeClr val="tx2">
                    <a:lumMod val="50000"/>
                  </a:schemeClr>
                </a:solidFill>
                <a:hlinkClick r:id="rId4"/>
              </a:rPr>
              <a:t>colab.research.google.com</a:t>
            </a:r>
            <a:r>
              <a:rPr lang="en-US" dirty="0" smtClean="0">
                <a:solidFill>
                  <a:schemeClr val="tx2">
                    <a:lumMod val="50000"/>
                  </a:schemeClr>
                </a:solidFill>
                <a:hlinkClick r:id="rId4"/>
              </a:rPr>
              <a:t>/drive/</a:t>
            </a:r>
            <a:r>
              <a:rPr lang="en-US" dirty="0" err="1" smtClean="0">
                <a:solidFill>
                  <a:schemeClr val="tx2">
                    <a:lumMod val="50000"/>
                  </a:schemeClr>
                </a:solidFill>
                <a:hlinkClick r:id="rId4"/>
              </a:rPr>
              <a:t>1iCkX7XgLVp7KaLBgcGA3jMJJyTqeeC0y</a:t>
            </a:r>
            <a:r>
              <a:rPr lang="en-US" dirty="0" smtClean="0">
                <a:solidFill>
                  <a:schemeClr val="tx2">
                    <a:lumMod val="50000"/>
                  </a:schemeClr>
                </a:solidFill>
              </a:rPr>
              <a:t> </a:t>
            </a:r>
            <a:endParaRPr lang="en-US" dirty="0">
              <a:solidFill>
                <a:schemeClr val="tx2">
                  <a:lumMod val="50000"/>
                </a:schemeClr>
              </a:solidFill>
            </a:endParaRPr>
          </a:p>
        </p:txBody>
      </p:sp>
    </p:spTree>
    <p:extLst>
      <p:ext uri="{BB962C8B-B14F-4D97-AF65-F5344CB8AC3E}">
        <p14:creationId xmlns:p14="http://schemas.microsoft.com/office/powerpoint/2010/main" val="1855863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79386" y="403303"/>
            <a:ext cx="2494312" cy="553998"/>
          </a:xfrm>
          <a:prstGeom prst="rect">
            <a:avLst/>
          </a:prstGeom>
          <a:noFill/>
        </p:spPr>
        <p:txBody>
          <a:bodyPr wrap="square" rtlCol="0">
            <a:spAutoFit/>
          </a:bodyPr>
          <a:lstStyle/>
          <a:p>
            <a:r>
              <a:rPr lang="en-US" sz="3000" b="1" dirty="0" smtClean="0">
                <a:latin typeface="Barlow Semi Condensed" panose="020B0604020202020204" charset="0"/>
              </a:rPr>
              <a:t>REFERENCES</a:t>
            </a:r>
            <a:endParaRPr lang="en-US" sz="3000" b="1" dirty="0">
              <a:latin typeface="Barlow Semi Condensed" panose="020B0604020202020204" charset="0"/>
            </a:endParaRPr>
          </a:p>
        </p:txBody>
      </p:sp>
      <p:sp>
        <p:nvSpPr>
          <p:cNvPr id="2" name="TextBox 1"/>
          <p:cNvSpPr txBox="1"/>
          <p:nvPr/>
        </p:nvSpPr>
        <p:spPr>
          <a:xfrm>
            <a:off x="1754459" y="1120852"/>
            <a:ext cx="5954751" cy="38625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i="1" dirty="0" smtClean="0"/>
              <a:t>Sandler</a:t>
            </a:r>
            <a:r>
              <a:rPr lang="en-US" i="1" dirty="0"/>
              <a:t>, M., Howard, A., Zhu, M., </a:t>
            </a:r>
            <a:r>
              <a:rPr lang="en-US" i="1" dirty="0" err="1"/>
              <a:t>Zhmoginov</a:t>
            </a:r>
            <a:r>
              <a:rPr lang="en-US" i="1" dirty="0"/>
              <a:t>, A., &amp; Chen, L. (2018). </a:t>
            </a:r>
            <a:r>
              <a:rPr lang="en-US" i="1" dirty="0" err="1"/>
              <a:t>MobileNetV2</a:t>
            </a:r>
            <a:r>
              <a:rPr lang="en-US" i="1" dirty="0"/>
              <a:t>: Inverted residuals and linear bottlenecks. </a:t>
            </a:r>
            <a:r>
              <a:rPr lang="en-US" i="1" dirty="0" err="1"/>
              <a:t>arXiv</a:t>
            </a:r>
            <a:r>
              <a:rPr lang="en-US" i="1" dirty="0"/>
              <a:t>. </a:t>
            </a:r>
            <a:r>
              <a:rPr lang="en-US" i="1" u="sng" dirty="0">
                <a:hlinkClick r:id="rId2"/>
              </a:rPr>
              <a:t>https://</a:t>
            </a:r>
            <a:r>
              <a:rPr lang="en-US" i="1" u="sng" dirty="0" err="1" smtClean="0">
                <a:hlinkClick r:id="rId2"/>
              </a:rPr>
              <a:t>arxiv.org</a:t>
            </a:r>
            <a:r>
              <a:rPr lang="en-US" i="1" u="sng" dirty="0" smtClean="0">
                <a:hlinkClick r:id="rId2"/>
              </a:rPr>
              <a:t>/abs/1801.04381</a:t>
            </a:r>
            <a:endParaRPr lang="en-US" i="1" u="sng" dirty="0" smtClean="0"/>
          </a:p>
          <a:p>
            <a:pPr marL="285750" indent="-285750">
              <a:lnSpc>
                <a:spcPct val="150000"/>
              </a:lnSpc>
              <a:buFont typeface="Arial" panose="020B0604020202020204" pitchFamily="34" charset="0"/>
              <a:buChar char="•"/>
            </a:pPr>
            <a:r>
              <a:rPr lang="en-US" i="1" dirty="0"/>
              <a:t>Papers with Code. (</a:t>
            </a:r>
            <a:r>
              <a:rPr lang="en-US" i="1" dirty="0" err="1"/>
              <a:t>n.d.</a:t>
            </a:r>
            <a:r>
              <a:rPr lang="en-US" i="1" dirty="0"/>
              <a:t>). </a:t>
            </a:r>
            <a:r>
              <a:rPr lang="en-US" i="1" dirty="0" err="1"/>
              <a:t>MobileNetV2</a:t>
            </a:r>
            <a:r>
              <a:rPr lang="en-US" i="1" dirty="0"/>
              <a:t>: Inverted Residuals and Linear Bottlenecks. </a:t>
            </a:r>
            <a:r>
              <a:rPr lang="en-US" i="1" u="sng" dirty="0">
                <a:hlinkClick r:id="rId3"/>
              </a:rPr>
              <a:t>https://</a:t>
            </a:r>
            <a:r>
              <a:rPr lang="en-US" i="1" u="sng" dirty="0" err="1">
                <a:hlinkClick r:id="rId3"/>
              </a:rPr>
              <a:t>paperswithcode.com</a:t>
            </a:r>
            <a:r>
              <a:rPr lang="en-US" i="1" u="sng" dirty="0">
                <a:hlinkClick r:id="rId3"/>
              </a:rPr>
              <a:t>/method/</a:t>
            </a:r>
            <a:r>
              <a:rPr lang="en-US" i="1" u="sng" dirty="0" err="1">
                <a:hlinkClick r:id="rId3"/>
              </a:rPr>
              <a:t>mobilenetv2</a:t>
            </a:r>
            <a:endParaRPr lang="en-US" i="1" dirty="0"/>
          </a:p>
          <a:p>
            <a:pPr marL="285750" indent="-285750">
              <a:lnSpc>
                <a:spcPct val="150000"/>
              </a:lnSpc>
              <a:buFont typeface="Arial" panose="020B0604020202020204" pitchFamily="34" charset="0"/>
              <a:buChar char="•"/>
            </a:pPr>
            <a:r>
              <a:rPr lang="en-US" i="1" dirty="0"/>
              <a:t> YouTube. (2018, December 19). </a:t>
            </a:r>
            <a:r>
              <a:rPr lang="en-US" i="1" dirty="0" err="1"/>
              <a:t>MobileNetV2</a:t>
            </a:r>
            <a:r>
              <a:rPr lang="en-US" i="1" dirty="0"/>
              <a:t> explained - Neural networks made simple. YouTube. </a:t>
            </a:r>
            <a:r>
              <a:rPr lang="en-US" i="1" u="sng" dirty="0">
                <a:hlinkClick r:id="rId4"/>
              </a:rPr>
              <a:t>https://</a:t>
            </a:r>
            <a:r>
              <a:rPr lang="en-US" i="1" u="sng" dirty="0" err="1" smtClean="0">
                <a:hlinkClick r:id="rId4"/>
              </a:rPr>
              <a:t>www.youtube.com</a:t>
            </a:r>
            <a:r>
              <a:rPr lang="en-US" i="1" u="sng" dirty="0" smtClean="0">
                <a:hlinkClick r:id="rId4"/>
              </a:rPr>
              <a:t>/</a:t>
            </a:r>
            <a:r>
              <a:rPr lang="en-US" i="1" u="sng" dirty="0" err="1" smtClean="0">
                <a:hlinkClick r:id="rId4"/>
              </a:rPr>
              <a:t>watch?v</a:t>
            </a:r>
            <a:r>
              <a:rPr lang="en-US" i="1" u="sng" dirty="0" smtClean="0">
                <a:hlinkClick r:id="rId4"/>
              </a:rPr>
              <a:t>=</a:t>
            </a:r>
            <a:r>
              <a:rPr lang="en-US" i="1" u="sng" dirty="0" err="1" smtClean="0">
                <a:hlinkClick r:id="rId4"/>
              </a:rPr>
              <a:t>QFZjvj8xzH8</a:t>
            </a:r>
            <a:endParaRPr lang="en-US" i="1" u="sng" dirty="0" smtClean="0"/>
          </a:p>
          <a:p>
            <a:pPr marL="285750" indent="-285750">
              <a:lnSpc>
                <a:spcPct val="150000"/>
              </a:lnSpc>
              <a:buFont typeface="Arial" panose="020B0604020202020204" pitchFamily="34" charset="0"/>
              <a:buChar char="•"/>
            </a:pPr>
            <a:r>
              <a:rPr lang="en-US" i="1" dirty="0"/>
              <a:t>YouTube. (2020, March 16). </a:t>
            </a:r>
            <a:r>
              <a:rPr lang="en-US" i="1" dirty="0" err="1"/>
              <a:t>MobileNetV2</a:t>
            </a:r>
            <a:r>
              <a:rPr lang="en-US" i="1" dirty="0"/>
              <a:t> explained - Neural networks made simple [Video]. YouTube. </a:t>
            </a:r>
            <a:r>
              <a:rPr lang="en-US" i="1" dirty="0">
                <a:hlinkClick r:id="rId5"/>
              </a:rPr>
              <a:t>https://</a:t>
            </a:r>
            <a:r>
              <a:rPr lang="en-US" i="1" dirty="0" err="1">
                <a:hlinkClick r:id="rId5"/>
              </a:rPr>
              <a:t>youtu.be</a:t>
            </a:r>
            <a:r>
              <a:rPr lang="en-US" i="1" dirty="0">
                <a:hlinkClick r:id="rId5"/>
              </a:rPr>
              <a:t>/</a:t>
            </a:r>
            <a:r>
              <a:rPr lang="en-US" i="1" dirty="0" err="1">
                <a:hlinkClick r:id="rId5"/>
              </a:rPr>
              <a:t>96q1wKG9Xcw?feature</a:t>
            </a:r>
            <a:r>
              <a:rPr lang="en-US" i="1" dirty="0">
                <a:hlinkClick r:id="rId5"/>
              </a:rPr>
              <a:t>=shared</a:t>
            </a:r>
            <a:endParaRPr lang="en-US" i="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17295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42836" y="1423000"/>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Thanks!</a:t>
            </a:r>
            <a:endParaRPr sz="7200" dirty="0"/>
          </a:p>
        </p:txBody>
      </p:sp>
      <p:sp>
        <p:nvSpPr>
          <p:cNvPr id="3606" name="Google Shape;3606;p63"/>
          <p:cNvSpPr txBox="1">
            <a:spLocks noGrp="1"/>
          </p:cNvSpPr>
          <p:nvPr>
            <p:ph type="subTitle" idx="1"/>
          </p:nvPr>
        </p:nvSpPr>
        <p:spPr>
          <a:xfrm>
            <a:off x="2851439" y="2602557"/>
            <a:ext cx="3520493" cy="14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dirty="0">
                <a:solidFill>
                  <a:schemeClr val="accent1"/>
                </a:solidFill>
                <a:latin typeface="Barlow Semi Condensed"/>
                <a:ea typeface="Barlow Semi Condensed"/>
                <a:cs typeface="Barlow Semi Condensed"/>
                <a:sym typeface="Barlow Semi Condensed"/>
              </a:rPr>
              <a:t>Do you have any questions?</a:t>
            </a:r>
            <a:endParaRPr sz="2400" dirty="0">
              <a:solidFill>
                <a:schemeClr val="accent1"/>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dirty="0">
              <a:solidFill>
                <a:srgbClr val="595959"/>
              </a:solidFill>
              <a:latin typeface="Barlow Semi Condensed"/>
              <a:ea typeface="Barlow Semi Condensed"/>
              <a:cs typeface="Barlow Semi Condensed"/>
              <a:sym typeface="Barlow Semi Condensed"/>
            </a:endParaRPr>
          </a:p>
        </p:txBody>
      </p:sp>
      <p:pic>
        <p:nvPicPr>
          <p:cNvPr id="2" name="Picture 1"/>
          <p:cNvPicPr>
            <a:picLocks noChangeAspect="1"/>
          </p:cNvPicPr>
          <p:nvPr/>
        </p:nvPicPr>
        <p:blipFill>
          <a:blip r:embed="rId3"/>
          <a:stretch>
            <a:fillRect/>
          </a:stretch>
        </p:blipFill>
        <p:spPr>
          <a:xfrm>
            <a:off x="2568574" y="3795485"/>
            <a:ext cx="4086225" cy="6241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14787" y="2052637"/>
            <a:ext cx="1114425" cy="1038225"/>
          </a:xfrm>
          <a:prstGeom prst="rect">
            <a:avLst/>
          </a:prstGeom>
        </p:spPr>
      </p:pic>
      <p:sp>
        <p:nvSpPr>
          <p:cNvPr id="5" name="Title 4"/>
          <p:cNvSpPr>
            <a:spLocks noGrp="1"/>
          </p:cNvSpPr>
          <p:nvPr>
            <p:ph type="title"/>
          </p:nvPr>
        </p:nvSpPr>
        <p:spPr/>
        <p:txBody>
          <a:bodyPr/>
          <a:lstStyle/>
          <a:p>
            <a:r>
              <a:rPr lang="en-US" dirty="0" smtClean="0"/>
              <a:t>How it works</a:t>
            </a:r>
            <a:endParaRPr lang="en-US" dirty="0"/>
          </a:p>
        </p:txBody>
      </p:sp>
      <p:sp>
        <p:nvSpPr>
          <p:cNvPr id="9" name="Rectangle 3"/>
          <p:cNvSpPr>
            <a:spLocks noChangeArrowheads="1"/>
          </p:cNvSpPr>
          <p:nvPr/>
        </p:nvSpPr>
        <p:spPr bwMode="auto">
          <a:xfrm>
            <a:off x="1258461" y="1133157"/>
            <a:ext cx="6811481"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altLang="en-US" dirty="0">
                <a:solidFill>
                  <a:schemeClr val="tx1"/>
                </a:solidFill>
                <a:latin typeface="Barlow Semi Condensed" panose="020B0604020202020204" charset="0"/>
              </a:rPr>
              <a:t>Instead of using a single filter for all channels, </a:t>
            </a:r>
            <a:r>
              <a:rPr lang="en-US" altLang="en-US" dirty="0" smtClean="0">
                <a:solidFill>
                  <a:schemeClr val="tx1"/>
                </a:solidFill>
                <a:latin typeface="Barlow Semi Condensed" panose="020B0604020202020204" charset="0"/>
              </a:rPr>
              <a:t>depth-wise </a:t>
            </a:r>
            <a:r>
              <a:rPr lang="en-US" altLang="en-US" dirty="0">
                <a:solidFill>
                  <a:schemeClr val="tx1"/>
                </a:solidFill>
                <a:latin typeface="Barlow Semi Condensed" panose="020B0604020202020204" charset="0"/>
              </a:rPr>
              <a:t>convolution applies a </a:t>
            </a:r>
            <a:r>
              <a:rPr lang="en-US" altLang="en-US" b="1" dirty="0">
                <a:solidFill>
                  <a:schemeClr val="tx1"/>
                </a:solidFill>
                <a:latin typeface="Barlow Semi Condensed" panose="020B0604020202020204" charset="0"/>
              </a:rPr>
              <a:t>separate filter for each channel</a:t>
            </a:r>
            <a:r>
              <a:rPr lang="en-US" altLang="en-US" dirty="0">
                <a:solidFill>
                  <a:schemeClr val="tx1"/>
                </a:solidFill>
                <a:latin typeface="Barlow Semi Condensed" panose="020B0604020202020204" charset="0"/>
              </a:rPr>
              <a:t> (R, G, B). Each channel is processed independently</a:t>
            </a:r>
            <a:r>
              <a:rPr lang="en-US" altLang="en-US" dirty="0" smtClean="0">
                <a:solidFill>
                  <a:schemeClr val="tx1"/>
                </a:solidFill>
                <a:latin typeface="Barlow Semi Condensed" panose="020B0604020202020204" charset="0"/>
              </a:rPr>
              <a:t>.</a:t>
            </a:r>
          </a:p>
          <a:p>
            <a:pPr lvl="0" eaLnBrk="0" fontAlgn="base" hangingPunct="0">
              <a:spcBef>
                <a:spcPct val="0"/>
              </a:spcBef>
              <a:spcAft>
                <a:spcPct val="0"/>
              </a:spcAft>
              <a:buClrTx/>
            </a:pPr>
            <a:endParaRPr lang="en-US" altLang="en-US" dirty="0">
              <a:solidFill>
                <a:schemeClr val="tx1"/>
              </a:solidFill>
              <a:latin typeface="Barlow Semi Condensed" panose="020B0604020202020204" charset="0"/>
            </a:endParaRPr>
          </a:p>
          <a:p>
            <a:pPr lvl="0" eaLnBrk="0" fontAlgn="base" hangingPunct="0">
              <a:spcBef>
                <a:spcPct val="0"/>
              </a:spcBef>
              <a:spcAft>
                <a:spcPct val="0"/>
              </a:spcAft>
              <a:buClrTx/>
            </a:pPr>
            <a:r>
              <a:rPr lang="en-US" altLang="en-US" dirty="0">
                <a:solidFill>
                  <a:schemeClr val="tx1"/>
                </a:solidFill>
                <a:latin typeface="Barlow Semi Condensed" panose="020B0604020202020204" charset="0"/>
              </a:rPr>
              <a:t>This means you have</a:t>
            </a:r>
            <a:r>
              <a:rPr lang="en-US" altLang="en-US" dirty="0" smtClean="0">
                <a:solidFill>
                  <a:schemeClr val="tx1"/>
                </a:solidFill>
                <a:latin typeface="Barlow Semi Condensed" panose="020B0604020202020204" charset="0"/>
              </a:rPr>
              <a:t>:</a:t>
            </a:r>
          </a:p>
          <a:p>
            <a:pPr lvl="0" eaLnBrk="0" fontAlgn="base" hangingPunct="0">
              <a:spcBef>
                <a:spcPct val="0"/>
              </a:spcBef>
              <a:spcAft>
                <a:spcPct val="0"/>
              </a:spcAft>
              <a:buClrTx/>
            </a:pPr>
            <a:endParaRPr lang="en-US" altLang="en-US" dirty="0">
              <a:solidFill>
                <a:schemeClr val="tx1"/>
              </a:solidFill>
              <a:latin typeface="Barlow Semi Condensed" panose="020B0604020202020204" charset="0"/>
            </a:endParaRPr>
          </a:p>
          <a:p>
            <a:pPr lvl="0" eaLnBrk="0" fontAlgn="base" hangingPunct="0">
              <a:lnSpc>
                <a:spcPct val="150000"/>
              </a:lnSpc>
              <a:spcBef>
                <a:spcPct val="0"/>
              </a:spcBef>
              <a:spcAft>
                <a:spcPct val="0"/>
              </a:spcAft>
              <a:buClrTx/>
              <a:buFontTx/>
              <a:buChar char="•"/>
            </a:pPr>
            <a:r>
              <a:rPr lang="en-US" altLang="en-US" dirty="0" smtClean="0">
                <a:solidFill>
                  <a:schemeClr val="tx1"/>
                </a:solidFill>
                <a:latin typeface="Barlow Semi Condensed" panose="020B0604020202020204" charset="0"/>
              </a:rPr>
              <a:t> One </a:t>
            </a:r>
            <a:r>
              <a:rPr lang="en-US" altLang="en-US" dirty="0">
                <a:solidFill>
                  <a:schemeClr val="tx1"/>
                </a:solidFill>
                <a:latin typeface="Barlow Semi Condensed" panose="020B0604020202020204" charset="0"/>
              </a:rPr>
              <a:t>filter for the </a:t>
            </a:r>
            <a:r>
              <a:rPr lang="en-US" altLang="en-US" b="1" dirty="0">
                <a:solidFill>
                  <a:schemeClr val="tx1"/>
                </a:solidFill>
                <a:latin typeface="Barlow Semi Condensed" panose="020B0604020202020204" charset="0"/>
              </a:rPr>
              <a:t>red channel</a:t>
            </a:r>
            <a:r>
              <a:rPr lang="en-US" altLang="en-US" dirty="0" smtClean="0">
                <a:solidFill>
                  <a:schemeClr val="tx1"/>
                </a:solidFill>
                <a:latin typeface="Barlow Semi Condensed" panose="020B0604020202020204" charset="0"/>
              </a:rPr>
              <a:t>. (3x 3 filter)</a:t>
            </a:r>
            <a:endParaRPr lang="en-US" altLang="en-US" dirty="0">
              <a:solidFill>
                <a:schemeClr val="tx1"/>
              </a:solidFill>
              <a:latin typeface="Barlow Semi Condensed" panose="020B0604020202020204" charset="0"/>
            </a:endParaRPr>
          </a:p>
          <a:p>
            <a:pPr eaLnBrk="0" fontAlgn="base" hangingPunct="0">
              <a:lnSpc>
                <a:spcPct val="150000"/>
              </a:lnSpc>
              <a:spcBef>
                <a:spcPct val="0"/>
              </a:spcBef>
              <a:spcAft>
                <a:spcPct val="0"/>
              </a:spcAft>
              <a:buClrTx/>
              <a:buFontTx/>
              <a:buChar char="•"/>
            </a:pPr>
            <a:r>
              <a:rPr lang="en-US" altLang="en-US" dirty="0" smtClean="0">
                <a:solidFill>
                  <a:schemeClr val="tx1"/>
                </a:solidFill>
                <a:latin typeface="Barlow Semi Condensed" panose="020B0604020202020204" charset="0"/>
              </a:rPr>
              <a:t> One </a:t>
            </a:r>
            <a:r>
              <a:rPr lang="en-US" altLang="en-US" dirty="0">
                <a:solidFill>
                  <a:schemeClr val="tx1"/>
                </a:solidFill>
                <a:latin typeface="Barlow Semi Condensed" panose="020B0604020202020204" charset="0"/>
              </a:rPr>
              <a:t>filter for the </a:t>
            </a:r>
            <a:r>
              <a:rPr lang="en-US" altLang="en-US" b="1" dirty="0">
                <a:solidFill>
                  <a:schemeClr val="tx1"/>
                </a:solidFill>
                <a:latin typeface="Barlow Semi Condensed" panose="020B0604020202020204" charset="0"/>
              </a:rPr>
              <a:t>green </a:t>
            </a:r>
            <a:r>
              <a:rPr lang="en-US" altLang="en-US" b="1" dirty="0" smtClean="0">
                <a:solidFill>
                  <a:schemeClr val="tx1"/>
                </a:solidFill>
                <a:latin typeface="Barlow Semi Condensed" panose="020B0604020202020204" charset="0"/>
              </a:rPr>
              <a:t>channel</a:t>
            </a:r>
            <a:r>
              <a:rPr lang="en-US" altLang="en-US" dirty="0" smtClean="0">
                <a:solidFill>
                  <a:schemeClr val="tx1"/>
                </a:solidFill>
                <a:latin typeface="Barlow Semi Condensed" panose="020B0604020202020204" charset="0"/>
              </a:rPr>
              <a:t> </a:t>
            </a:r>
            <a:r>
              <a:rPr lang="en-US" altLang="en-US" dirty="0">
                <a:solidFill>
                  <a:schemeClr val="tx1"/>
                </a:solidFill>
                <a:latin typeface="Barlow Semi Condensed" panose="020B0604020202020204" charset="0"/>
              </a:rPr>
              <a:t>. (3x 3 filter</a:t>
            </a:r>
            <a:r>
              <a:rPr lang="en-US" altLang="en-US" dirty="0" smtClean="0">
                <a:solidFill>
                  <a:schemeClr val="tx1"/>
                </a:solidFill>
                <a:latin typeface="Barlow Semi Condensed" panose="020B0604020202020204" charset="0"/>
              </a:rPr>
              <a:t>)</a:t>
            </a:r>
            <a:endParaRPr lang="en-US" altLang="en-US" dirty="0">
              <a:solidFill>
                <a:schemeClr val="tx1"/>
              </a:solidFill>
              <a:latin typeface="Barlow Semi Condensed" panose="020B0604020202020204" charset="0"/>
            </a:endParaRPr>
          </a:p>
          <a:p>
            <a:pPr eaLnBrk="0" fontAlgn="base" hangingPunct="0">
              <a:lnSpc>
                <a:spcPct val="150000"/>
              </a:lnSpc>
              <a:spcBef>
                <a:spcPct val="0"/>
              </a:spcBef>
              <a:spcAft>
                <a:spcPct val="0"/>
              </a:spcAft>
              <a:buClrTx/>
              <a:buFontTx/>
              <a:buChar char="•"/>
            </a:pPr>
            <a:r>
              <a:rPr lang="en-US" altLang="en-US" dirty="0" smtClean="0">
                <a:solidFill>
                  <a:schemeClr val="tx1"/>
                </a:solidFill>
                <a:latin typeface="Barlow Semi Condensed" panose="020B0604020202020204" charset="0"/>
              </a:rPr>
              <a:t> One </a:t>
            </a:r>
            <a:r>
              <a:rPr lang="en-US" altLang="en-US" dirty="0">
                <a:solidFill>
                  <a:schemeClr val="tx1"/>
                </a:solidFill>
                <a:latin typeface="Barlow Semi Condensed" panose="020B0604020202020204" charset="0"/>
              </a:rPr>
              <a:t>filter for the </a:t>
            </a:r>
            <a:r>
              <a:rPr lang="en-US" altLang="en-US" b="1" dirty="0">
                <a:solidFill>
                  <a:schemeClr val="tx1"/>
                </a:solidFill>
                <a:latin typeface="Barlow Semi Condensed" panose="020B0604020202020204" charset="0"/>
              </a:rPr>
              <a:t>blue </a:t>
            </a:r>
            <a:r>
              <a:rPr lang="en-US" altLang="en-US" b="1" dirty="0" smtClean="0">
                <a:solidFill>
                  <a:schemeClr val="tx1"/>
                </a:solidFill>
                <a:latin typeface="Barlow Semi Condensed" panose="020B0604020202020204" charset="0"/>
              </a:rPr>
              <a:t>channel</a:t>
            </a:r>
            <a:r>
              <a:rPr lang="en-US" altLang="en-US" dirty="0">
                <a:solidFill>
                  <a:schemeClr val="tx1"/>
                </a:solidFill>
                <a:latin typeface="Barlow Semi Condensed" panose="020B0604020202020204" charset="0"/>
              </a:rPr>
              <a:t>. (3x 3 filter</a:t>
            </a:r>
            <a:r>
              <a:rPr lang="en-US" altLang="en-US" dirty="0" smtClean="0">
                <a:solidFill>
                  <a:schemeClr val="tx1"/>
                </a:solidFill>
                <a:latin typeface="Barlow Semi Condensed" panose="020B0604020202020204" charset="0"/>
              </a:rPr>
              <a:t>)</a:t>
            </a:r>
            <a:endParaRPr lang="en-US" altLang="en-US" dirty="0">
              <a:solidFill>
                <a:schemeClr val="tx1"/>
              </a:solidFill>
              <a:latin typeface="Barlow Semi Condensed" panose="020B0604020202020204" charset="0"/>
            </a:endParaRPr>
          </a:p>
        </p:txBody>
      </p:sp>
    </p:spTree>
    <p:extLst>
      <p:ext uri="{BB962C8B-B14F-4D97-AF65-F5344CB8AC3E}">
        <p14:creationId xmlns:p14="http://schemas.microsoft.com/office/powerpoint/2010/main" val="1771309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smtClean="0"/>
              <a:t>Uses in Real-World</a:t>
            </a:r>
            <a:endParaRPr sz="4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135040"/>
            <a:ext cx="7696500" cy="572700"/>
          </a:xfrm>
          <a:prstGeom prst="rect">
            <a:avLst/>
          </a:prstGeom>
        </p:spPr>
        <p:txBody>
          <a:bodyPr spcFirstLastPara="1" wrap="square" lIns="91425" tIns="91425" rIns="91425" bIns="91425" anchor="t" anchorCtr="0">
            <a:noAutofit/>
          </a:bodyPr>
          <a:lstStyle/>
          <a:p>
            <a:r>
              <a:rPr lang="en-US" b="1" dirty="0"/>
              <a:t>Image Recognition in a Mobile App</a:t>
            </a:r>
            <a:br>
              <a:rPr lang="en-US" b="1" dirty="0"/>
            </a:br>
            <a:endParaRPr dirty="0"/>
          </a:p>
        </p:txBody>
      </p:sp>
      <p:sp>
        <p:nvSpPr>
          <p:cNvPr id="2" name="Rectangle 1"/>
          <p:cNvSpPr/>
          <p:nvPr/>
        </p:nvSpPr>
        <p:spPr>
          <a:xfrm>
            <a:off x="464457" y="788411"/>
            <a:ext cx="7380514" cy="523220"/>
          </a:xfrm>
          <a:prstGeom prst="rect">
            <a:avLst/>
          </a:prstGeom>
        </p:spPr>
        <p:txBody>
          <a:bodyPr wrap="square">
            <a:spAutoFit/>
          </a:bodyPr>
          <a:lstStyle/>
          <a:p>
            <a:r>
              <a:rPr lang="en-US" dirty="0">
                <a:solidFill>
                  <a:srgbClr val="494949"/>
                </a:solidFill>
                <a:latin typeface="Barlow Semi Condensed" panose="020B0604020202020204" charset="0"/>
              </a:rPr>
              <a:t>Imagine you’re using a gardening app that helps identify plants. You point your phone's camera at a flower, and the app tells you its name, care instructions, and even its watering schedule.</a:t>
            </a:r>
          </a:p>
        </p:txBody>
      </p:sp>
      <p:pic>
        <p:nvPicPr>
          <p:cNvPr id="278" name="Picture 277"/>
          <p:cNvPicPr>
            <a:picLocks noChangeAspect="1"/>
          </p:cNvPicPr>
          <p:nvPr/>
        </p:nvPicPr>
        <p:blipFill>
          <a:blip r:embed="rId3"/>
          <a:stretch>
            <a:fillRect/>
          </a:stretch>
        </p:blipFill>
        <p:spPr>
          <a:xfrm>
            <a:off x="5357529" y="1700510"/>
            <a:ext cx="3388288" cy="29193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Rectangle 2"/>
          <p:cNvSpPr/>
          <p:nvPr/>
        </p:nvSpPr>
        <p:spPr>
          <a:xfrm>
            <a:off x="261257" y="1700510"/>
            <a:ext cx="4572000" cy="2677656"/>
          </a:xfrm>
          <a:prstGeom prst="rect">
            <a:avLst/>
          </a:prstGeom>
        </p:spPr>
        <p:txBody>
          <a:bodyPr>
            <a:spAutoFit/>
          </a:bodyPr>
          <a:lstStyle/>
          <a:p>
            <a:pPr>
              <a:lnSpc>
                <a:spcPct val="150000"/>
              </a:lnSpc>
            </a:pPr>
            <a:r>
              <a:rPr lang="en-US" b="1" dirty="0" smtClean="0">
                <a:solidFill>
                  <a:srgbClr val="494949"/>
                </a:solidFill>
                <a:latin typeface="Barlow Semi Condensed" panose="020B0604020202020204" charset="0"/>
              </a:rPr>
              <a:t>      How Mobile Net </a:t>
            </a:r>
            <a:r>
              <a:rPr lang="en-US" b="1" dirty="0">
                <a:solidFill>
                  <a:srgbClr val="494949"/>
                </a:solidFill>
                <a:latin typeface="Barlow Semi Condensed" panose="020B0604020202020204" charset="0"/>
              </a:rPr>
              <a:t>Works Here:</a:t>
            </a:r>
            <a:endParaRPr lang="en-US" dirty="0">
              <a:solidFill>
                <a:srgbClr val="494949"/>
              </a:solidFill>
              <a:latin typeface="Barlow Semi Condensed" panose="020B0604020202020204" charset="0"/>
            </a:endParaRPr>
          </a:p>
          <a:p>
            <a:pPr marL="742950" lvl="1" indent="-285750">
              <a:lnSpc>
                <a:spcPct val="150000"/>
              </a:lnSpc>
              <a:buFont typeface="Arial" panose="020B0604020202020204" pitchFamily="34" charset="0"/>
              <a:buChar char="•"/>
            </a:pPr>
            <a:r>
              <a:rPr lang="en-US" dirty="0">
                <a:solidFill>
                  <a:srgbClr val="494949"/>
                </a:solidFill>
                <a:latin typeface="Barlow Semi Condensed" panose="020B0604020202020204" charset="0"/>
              </a:rPr>
              <a:t>The app uses a pre-trained </a:t>
            </a:r>
            <a:r>
              <a:rPr lang="en-US" dirty="0" err="1">
                <a:solidFill>
                  <a:srgbClr val="494949"/>
                </a:solidFill>
                <a:latin typeface="Barlow Semi Condensed" panose="020B0604020202020204" charset="0"/>
              </a:rPr>
              <a:t>MobileNet</a:t>
            </a:r>
            <a:r>
              <a:rPr lang="en-US" dirty="0">
                <a:solidFill>
                  <a:srgbClr val="494949"/>
                </a:solidFill>
                <a:latin typeface="Barlow Semi Condensed" panose="020B0604020202020204" charset="0"/>
              </a:rPr>
              <a:t> model to analyze the image on your phone.</a:t>
            </a:r>
          </a:p>
          <a:p>
            <a:pPr marL="742950" lvl="1" indent="-285750">
              <a:lnSpc>
                <a:spcPct val="150000"/>
              </a:lnSpc>
              <a:buFont typeface="Arial" panose="020B0604020202020204" pitchFamily="34" charset="0"/>
              <a:buChar char="•"/>
            </a:pPr>
            <a:r>
              <a:rPr lang="en-US" dirty="0">
                <a:solidFill>
                  <a:srgbClr val="494949"/>
                </a:solidFill>
                <a:latin typeface="Barlow Semi Condensed" panose="020B0604020202020204" charset="0"/>
              </a:rPr>
              <a:t>It quickly identifies the plant by comparing it to thousands of known images.</a:t>
            </a:r>
          </a:p>
          <a:p>
            <a:pPr marL="742950" lvl="1" indent="-285750">
              <a:lnSpc>
                <a:spcPct val="150000"/>
              </a:lnSpc>
              <a:buFont typeface="Arial" panose="020B0604020202020204" pitchFamily="34" charset="0"/>
              <a:buChar char="•"/>
            </a:pPr>
            <a:r>
              <a:rPr lang="en-US" dirty="0">
                <a:solidFill>
                  <a:srgbClr val="494949"/>
                </a:solidFill>
                <a:latin typeface="Barlow Semi Condensed" panose="020B0604020202020204" charset="0"/>
              </a:rPr>
              <a:t>Since </a:t>
            </a:r>
            <a:r>
              <a:rPr lang="en-US" dirty="0" err="1">
                <a:solidFill>
                  <a:srgbClr val="494949"/>
                </a:solidFill>
                <a:latin typeface="Barlow Semi Condensed" panose="020B0604020202020204" charset="0"/>
              </a:rPr>
              <a:t>MobileNet</a:t>
            </a:r>
            <a:r>
              <a:rPr lang="en-US" dirty="0">
                <a:solidFill>
                  <a:srgbClr val="494949"/>
                </a:solidFill>
                <a:latin typeface="Barlow Semi Condensed" panose="020B0604020202020204" charset="0"/>
              </a:rPr>
              <a:t> is efficient, this process happens in real-time without draining your phone’s battery or requiring an internet connection.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500" fill="hold"/>
                                        <p:tgtEl>
                                          <p:spTgt spid="278"/>
                                        </p:tgtEl>
                                        <p:attrNameLst>
                                          <p:attrName>ppt_x</p:attrName>
                                        </p:attrNameLst>
                                      </p:cBhvr>
                                      <p:tavLst>
                                        <p:tav tm="0">
                                          <p:val>
                                            <p:strVal val="#ppt_x"/>
                                          </p:val>
                                        </p:tav>
                                        <p:tav tm="100000">
                                          <p:val>
                                            <p:strVal val="#ppt_x"/>
                                          </p:val>
                                        </p:tav>
                                      </p:tavLst>
                                    </p:anim>
                                    <p:anim calcmode="lin" valueType="num">
                                      <p:cBhvr additive="base">
                                        <p:cTn id="8" dur="500" fill="hold"/>
                                        <p:tgtEl>
                                          <p:spTgt spid="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135040"/>
            <a:ext cx="7696500" cy="572700"/>
          </a:xfrm>
          <a:prstGeom prst="rect">
            <a:avLst/>
          </a:prstGeom>
        </p:spPr>
        <p:txBody>
          <a:bodyPr spcFirstLastPara="1" wrap="square" lIns="91425" tIns="91425" rIns="91425" bIns="91425" anchor="t" anchorCtr="0">
            <a:noAutofit/>
          </a:bodyPr>
          <a:lstStyle/>
          <a:p>
            <a:r>
              <a:rPr lang="en-US" b="1" dirty="0" smtClean="0"/>
              <a:t>Face Detection</a:t>
            </a:r>
            <a:r>
              <a:rPr lang="en-US" b="1" dirty="0"/>
              <a:t/>
            </a:r>
            <a:br>
              <a:rPr lang="en-US" b="1" dirty="0"/>
            </a:br>
            <a:endParaRPr dirty="0"/>
          </a:p>
        </p:txBody>
      </p:sp>
      <p:sp>
        <p:nvSpPr>
          <p:cNvPr id="2" name="Rectangle 1"/>
          <p:cNvSpPr/>
          <p:nvPr/>
        </p:nvSpPr>
        <p:spPr>
          <a:xfrm>
            <a:off x="464457" y="788411"/>
            <a:ext cx="7380514" cy="307777"/>
          </a:xfrm>
          <a:prstGeom prst="rect">
            <a:avLst/>
          </a:prstGeom>
        </p:spPr>
        <p:txBody>
          <a:bodyPr wrap="square">
            <a:spAutoFit/>
          </a:bodyPr>
          <a:lstStyle/>
          <a:p>
            <a:r>
              <a:rPr lang="en-US" dirty="0" smtClean="0">
                <a:solidFill>
                  <a:srgbClr val="494949"/>
                </a:solidFill>
                <a:latin typeface="Barlow Semi Condensed" panose="020B0604020202020204" charset="0"/>
              </a:rPr>
              <a:t>.</a:t>
            </a:r>
            <a:endParaRPr lang="en-US" dirty="0">
              <a:solidFill>
                <a:srgbClr val="494949"/>
              </a:solidFill>
              <a:latin typeface="Barlow Semi Condensed" panose="020B0604020202020204" charset="0"/>
            </a:endParaRPr>
          </a:p>
        </p:txBody>
      </p:sp>
      <p:sp>
        <p:nvSpPr>
          <p:cNvPr id="3" name="Rectangle 2"/>
          <p:cNvSpPr/>
          <p:nvPr/>
        </p:nvSpPr>
        <p:spPr>
          <a:xfrm>
            <a:off x="101930" y="1783637"/>
            <a:ext cx="4572000" cy="2240037"/>
          </a:xfrm>
          <a:prstGeom prst="rect">
            <a:avLst/>
          </a:prstGeom>
        </p:spPr>
        <p:txBody>
          <a:bodyPr>
            <a:spAutoFit/>
          </a:bodyPr>
          <a:lstStyle/>
          <a:p>
            <a:pPr marL="742950" lvl="1" indent="-285750">
              <a:lnSpc>
                <a:spcPct val="150000"/>
              </a:lnSpc>
              <a:buFont typeface="Arial" panose="020B0604020202020204" pitchFamily="34" charset="0"/>
              <a:buChar char="•"/>
            </a:pPr>
            <a:r>
              <a:rPr lang="en-US" sz="1050" b="1" dirty="0" smtClean="0">
                <a:solidFill>
                  <a:srgbClr val="494949"/>
                </a:solidFill>
                <a:latin typeface="Barlow Semi Condensed" panose="020B0604020202020204" charset="0"/>
              </a:rPr>
              <a:t> </a:t>
            </a:r>
            <a:r>
              <a:rPr lang="en-US" dirty="0" smtClean="0">
                <a:solidFill>
                  <a:srgbClr val="494949"/>
                </a:solidFill>
                <a:latin typeface="Barlow Semi Condensed" panose="020B0604020202020204" charset="0"/>
              </a:rPr>
              <a:t>The </a:t>
            </a:r>
            <a:r>
              <a:rPr lang="en-US" dirty="0">
                <a:solidFill>
                  <a:srgbClr val="494949"/>
                </a:solidFill>
                <a:latin typeface="Barlow Semi Condensed" panose="020B0604020202020204" charset="0"/>
              </a:rPr>
              <a:t>camera captures an image of your face and runs it through a </a:t>
            </a:r>
            <a:r>
              <a:rPr lang="en-US" dirty="0" err="1">
                <a:solidFill>
                  <a:srgbClr val="494949"/>
                </a:solidFill>
                <a:latin typeface="Barlow Semi Condensed" panose="020B0604020202020204" charset="0"/>
              </a:rPr>
              <a:t>MobileNet</a:t>
            </a:r>
            <a:r>
              <a:rPr lang="en-US" dirty="0">
                <a:solidFill>
                  <a:srgbClr val="494949"/>
                </a:solidFill>
                <a:latin typeface="Barlow Semi Condensed" panose="020B0604020202020204" charset="0"/>
              </a:rPr>
              <a:t> model.</a:t>
            </a:r>
          </a:p>
          <a:p>
            <a:pPr marL="742950" lvl="1" indent="-285750">
              <a:lnSpc>
                <a:spcPct val="150000"/>
              </a:lnSpc>
              <a:buFont typeface="Arial" panose="020B0604020202020204" pitchFamily="34" charset="0"/>
              <a:buChar char="•"/>
            </a:pPr>
            <a:r>
              <a:rPr lang="en-US" dirty="0">
                <a:solidFill>
                  <a:srgbClr val="494949"/>
                </a:solidFill>
                <a:latin typeface="Barlow Semi Condensed" panose="020B0604020202020204" charset="0"/>
              </a:rPr>
              <a:t>The model processes key facial features and compares them to stored data of authorized users.</a:t>
            </a:r>
          </a:p>
          <a:p>
            <a:pPr marL="742950" lvl="1" indent="-285750">
              <a:lnSpc>
                <a:spcPct val="150000"/>
              </a:lnSpc>
              <a:buFont typeface="Arial" panose="020B0604020202020204" pitchFamily="34" charset="0"/>
              <a:buChar char="•"/>
            </a:pPr>
            <a:r>
              <a:rPr lang="en-US" dirty="0">
                <a:solidFill>
                  <a:srgbClr val="494949"/>
                </a:solidFill>
                <a:latin typeface="Barlow Semi Condensed" panose="020B0604020202020204" charset="0"/>
              </a:rPr>
              <a:t>If it finds a match, the lock opens. If not, it stays locked.</a:t>
            </a:r>
          </a:p>
          <a:p>
            <a:pPr>
              <a:lnSpc>
                <a:spcPct val="150000"/>
              </a:lnSpc>
            </a:pPr>
            <a:endParaRPr lang="en-US" sz="1050" dirty="0">
              <a:solidFill>
                <a:srgbClr val="494949"/>
              </a:solidFill>
              <a:latin typeface="Barlow Semi Condensed" panose="020B0604020202020204" charset="0"/>
            </a:endParaRPr>
          </a:p>
        </p:txBody>
      </p:sp>
      <p:sp>
        <p:nvSpPr>
          <p:cNvPr id="4" name="Rectangle 3"/>
          <p:cNvSpPr/>
          <p:nvPr/>
        </p:nvSpPr>
        <p:spPr>
          <a:xfrm>
            <a:off x="616527" y="775448"/>
            <a:ext cx="7031182" cy="523220"/>
          </a:xfrm>
          <a:prstGeom prst="rect">
            <a:avLst/>
          </a:prstGeom>
        </p:spPr>
        <p:txBody>
          <a:bodyPr wrap="square">
            <a:spAutoFit/>
          </a:bodyPr>
          <a:lstStyle/>
          <a:p>
            <a:r>
              <a:rPr lang="en-US" dirty="0">
                <a:solidFill>
                  <a:srgbClr val="494949"/>
                </a:solidFill>
                <a:latin typeface="Barlow Semi Condensed" panose="020B0604020202020204" charset="0"/>
              </a:rPr>
              <a:t>Smart locks often use face detection to grant access. When you walk up to your smart lock, it scans your face to decide if it should unlock the door.</a:t>
            </a:r>
          </a:p>
        </p:txBody>
      </p:sp>
      <p:pic>
        <p:nvPicPr>
          <p:cNvPr id="7" name="Picture 6"/>
          <p:cNvPicPr>
            <a:picLocks noChangeAspect="1"/>
          </p:cNvPicPr>
          <p:nvPr/>
        </p:nvPicPr>
        <p:blipFill>
          <a:blip r:embed="rId3"/>
          <a:stretch>
            <a:fillRect/>
          </a:stretch>
        </p:blipFill>
        <p:spPr>
          <a:xfrm>
            <a:off x="5251535" y="1871177"/>
            <a:ext cx="3438878" cy="252858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597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1273</Words>
  <Application>Microsoft Office PowerPoint</Application>
  <PresentationFormat>On-screen Show (16:9)</PresentationFormat>
  <Paragraphs>166</Paragraphs>
  <Slides>52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Fjalla One</vt:lpstr>
      <vt:lpstr>Arial</vt:lpstr>
      <vt:lpstr>Barlow Semi Condensed Medium</vt:lpstr>
      <vt:lpstr>Barlow Semi Condensed</vt:lpstr>
      <vt:lpstr>Technology Consulting by Slidesgo</vt:lpstr>
      <vt:lpstr>MOBILE NET</vt:lpstr>
      <vt:lpstr>Table of Contents</vt:lpstr>
      <vt:lpstr>In Simple Terms</vt:lpstr>
      <vt:lpstr>Benefits</vt:lpstr>
      <vt:lpstr>Depth-wise Separable Convolutions</vt:lpstr>
      <vt:lpstr>How it works</vt:lpstr>
      <vt:lpstr>Uses in Real-World</vt:lpstr>
      <vt:lpstr>Image Recognition in a Mobile App </vt:lpstr>
      <vt:lpstr>Face Detection </vt:lpstr>
      <vt:lpstr>PowerPoint Presentation</vt:lpstr>
      <vt:lpstr>Filter Stride Padding</vt:lpstr>
      <vt:lpstr>PowerPoint Presentation</vt:lpstr>
      <vt:lpstr>PowerPoint Presentation</vt:lpstr>
      <vt:lpstr>PowerPoint Presentation</vt:lpstr>
      <vt:lpstr>PowerPoint Presentation</vt:lpstr>
      <vt:lpstr>MobileNet:  A Deep Dive into Efficiency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MobileNet v1 &amp; MobileNet v2 </vt:lpstr>
      <vt:lpstr>PowerPoint Presentation</vt:lpstr>
      <vt:lpstr>PowerPoint Presentation</vt:lpstr>
      <vt:lpstr>PowerPoint Presentation</vt:lpstr>
      <vt:lpstr>PowerPoint Presentation</vt:lpstr>
      <vt:lpstr>Classifier Example Using ReLU6 and Softmax</vt:lpstr>
      <vt:lpstr>PowerPoint Presentation</vt:lpstr>
      <vt:lpstr>PowerPoint Presentation</vt:lpstr>
      <vt:lpstr>Image Classification </vt:lpstr>
      <vt:lpstr>PowerPoint Presentation</vt:lpstr>
      <vt:lpstr>Algorithm  </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NET</dc:title>
  <dc:creator>Admin</dc:creator>
  <cp:lastModifiedBy>HAJRA</cp:lastModifiedBy>
  <cp:revision>32</cp:revision>
  <dcterms:modified xsi:type="dcterms:W3CDTF">2024-12-08T09:22:11Z</dcterms:modified>
</cp:coreProperties>
</file>